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24"/>
  </p:notesMasterIdLst>
  <p:sldIdLst>
    <p:sldId id="317" r:id="rId3"/>
    <p:sldId id="320" r:id="rId4"/>
    <p:sldId id="303" r:id="rId5"/>
    <p:sldId id="321" r:id="rId6"/>
    <p:sldId id="323" r:id="rId7"/>
    <p:sldId id="299" r:id="rId8"/>
    <p:sldId id="322" r:id="rId9"/>
    <p:sldId id="300" r:id="rId10"/>
    <p:sldId id="301" r:id="rId11"/>
    <p:sldId id="302" r:id="rId12"/>
    <p:sldId id="304" r:id="rId13"/>
    <p:sldId id="314" r:id="rId14"/>
    <p:sldId id="327" r:id="rId15"/>
    <p:sldId id="306" r:id="rId16"/>
    <p:sldId id="307" r:id="rId17"/>
    <p:sldId id="308" r:id="rId18"/>
    <p:sldId id="313" r:id="rId19"/>
    <p:sldId id="318" r:id="rId20"/>
    <p:sldId id="319" r:id="rId21"/>
    <p:sldId id="312" r:id="rId22"/>
    <p:sldId id="315" r:id="rId23"/>
  </p:sldIdLst>
  <p:sldSz cx="9361488" cy="6911975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649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298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947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5970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324633" algn="l" defTabSz="92985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89560" algn="l" defTabSz="92985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54487" algn="l" defTabSz="92985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719413" algn="l" defTabSz="92985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CC"/>
    <a:srgbClr val="586FB0"/>
    <a:srgbClr val="FFFEAC"/>
    <a:srgbClr val="B80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14" y="-186"/>
      </p:cViewPr>
      <p:guideLst>
        <p:guide orient="horz" pos="2177"/>
        <p:guide pos="29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589A0E-5FE6-475A-95A3-9618FF34B71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ru-RU"/>
        </a:p>
      </dgm:t>
    </dgm:pt>
    <dgm:pt modelId="{D47C47AB-7980-49C6-AB2F-650EEF4B60EB}">
      <dgm:prSet phldrT="[Текст]" custT="1"/>
      <dgm:spPr>
        <a:solidFill>
          <a:schemeClr val="bg1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rPr>
            <a:t>472 чел. обслужено</a:t>
          </a:r>
          <a:endParaRPr lang="ru-RU" sz="2400" b="1" dirty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2E8F4EE-982C-4D7B-A76D-61B318FE71C4}" type="parTrans" cxnId="{EFBFE9C1-2074-4E89-9FC0-954CE424BB11}">
      <dgm:prSet/>
      <dgm:spPr/>
      <dgm:t>
        <a:bodyPr/>
        <a:lstStyle/>
        <a:p>
          <a:endParaRPr lang="ru-RU"/>
        </a:p>
      </dgm:t>
    </dgm:pt>
    <dgm:pt modelId="{73C33282-5CEA-4AA1-9E27-5B49D5943DC8}" type="sibTrans" cxnId="{EFBFE9C1-2074-4E89-9FC0-954CE424BB11}">
      <dgm:prSet/>
      <dgm:spPr/>
      <dgm:t>
        <a:bodyPr/>
        <a:lstStyle/>
        <a:p>
          <a:endParaRPr lang="ru-RU"/>
        </a:p>
      </dgm:t>
    </dgm:pt>
    <dgm:pt modelId="{D64D897D-0B49-427A-A4D6-DD6AF5535D5F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333 228 услуг оказано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15309F2-8693-4196-A2FE-1E119A42E94D}" type="parTrans" cxnId="{30C6CDCF-BFFE-4D9B-A8E0-DA115626EB5B}">
      <dgm:prSet/>
      <dgm:spPr/>
      <dgm:t>
        <a:bodyPr/>
        <a:lstStyle/>
        <a:p>
          <a:endParaRPr lang="ru-RU"/>
        </a:p>
      </dgm:t>
    </dgm:pt>
    <dgm:pt modelId="{2F471C16-DAF4-4D2E-9A0C-28C28609BD90}" type="sibTrans" cxnId="{30C6CDCF-BFFE-4D9B-A8E0-DA115626EB5B}">
      <dgm:prSet/>
      <dgm:spPr/>
      <dgm:t>
        <a:bodyPr/>
        <a:lstStyle/>
        <a:p>
          <a:endParaRPr lang="ru-RU"/>
        </a:p>
      </dgm:t>
    </dgm:pt>
    <dgm:pt modelId="{7200C49C-F414-473C-8567-9225B60DD930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25 292 258,74 (руб.)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9110AF5-0824-46BD-BDE1-A3721B0B5661}" type="parTrans" cxnId="{F712C7AA-3D2F-4AD5-8D98-9C470CAD6D35}">
      <dgm:prSet/>
      <dgm:spPr/>
      <dgm:t>
        <a:bodyPr/>
        <a:lstStyle/>
        <a:p>
          <a:endParaRPr lang="ru-RU"/>
        </a:p>
      </dgm:t>
    </dgm:pt>
    <dgm:pt modelId="{F4D1CE3C-923A-44F6-B986-9F343CFB1F5C}" type="sibTrans" cxnId="{F712C7AA-3D2F-4AD5-8D98-9C470CAD6D35}">
      <dgm:prSet/>
      <dgm:spPr/>
      <dgm:t>
        <a:bodyPr/>
        <a:lstStyle/>
        <a:p>
          <a:endParaRPr lang="ru-RU"/>
        </a:p>
      </dgm:t>
    </dgm:pt>
    <dgm:pt modelId="{4782A515-4BD6-4449-8DD0-0050D56DCCD0}">
      <dgm:prSet phldrT="[Текст]" custT="1"/>
      <dgm:spPr>
        <a:solidFill>
          <a:schemeClr val="bg1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rPr>
            <a:t>430чел. обслужено</a:t>
          </a:r>
          <a:endParaRPr lang="ru-RU" sz="2400" dirty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14383E6A-6E21-4721-A910-48EE03CB8E8E}" type="parTrans" cxnId="{F6623F81-57DB-4B17-B08D-B2D7AD1709AE}">
      <dgm:prSet/>
      <dgm:spPr/>
      <dgm:t>
        <a:bodyPr/>
        <a:lstStyle/>
        <a:p>
          <a:endParaRPr lang="ru-RU"/>
        </a:p>
      </dgm:t>
    </dgm:pt>
    <dgm:pt modelId="{E8141A0C-9BB2-4198-A0D3-4C4450BDE64D}" type="sibTrans" cxnId="{F6623F81-57DB-4B17-B08D-B2D7AD1709AE}">
      <dgm:prSet/>
      <dgm:spPr/>
      <dgm:t>
        <a:bodyPr/>
        <a:lstStyle/>
        <a:p>
          <a:endParaRPr lang="ru-RU"/>
        </a:p>
      </dgm:t>
    </dgm:pt>
    <dgm:pt modelId="{CC457C7D-1DF0-4341-9458-0325DE6A5015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284 303 услуг оказано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8E31221-0A71-411F-AF2F-E81D4FCA9E35}" type="parTrans" cxnId="{22130556-5A3E-461F-AE5F-954A12472D21}">
      <dgm:prSet/>
      <dgm:spPr/>
      <dgm:t>
        <a:bodyPr/>
        <a:lstStyle/>
        <a:p>
          <a:endParaRPr lang="ru-RU"/>
        </a:p>
      </dgm:t>
    </dgm:pt>
    <dgm:pt modelId="{D6F64645-FBA1-4115-A1AB-3D892C50BD8F}" type="sibTrans" cxnId="{22130556-5A3E-461F-AE5F-954A12472D21}">
      <dgm:prSet/>
      <dgm:spPr/>
      <dgm:t>
        <a:bodyPr/>
        <a:lstStyle/>
        <a:p>
          <a:endParaRPr lang="ru-RU"/>
        </a:p>
      </dgm:t>
    </dgm:pt>
    <dgm:pt modelId="{3BD719C7-AFA9-4D3C-802D-A112A0CF8C53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21 554 787, 21 (руб.)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6458499-18AA-40F3-A257-CA5D1C45CE7C}" type="parTrans" cxnId="{D90C8C63-C29C-4605-9C83-F687D9BEAF89}">
      <dgm:prSet/>
      <dgm:spPr/>
      <dgm:t>
        <a:bodyPr/>
        <a:lstStyle/>
        <a:p>
          <a:endParaRPr lang="ru-RU"/>
        </a:p>
      </dgm:t>
    </dgm:pt>
    <dgm:pt modelId="{13CDD29B-26AF-46CF-B297-A158D52220BB}" type="sibTrans" cxnId="{D90C8C63-C29C-4605-9C83-F687D9BEAF89}">
      <dgm:prSet/>
      <dgm:spPr/>
      <dgm:t>
        <a:bodyPr/>
        <a:lstStyle/>
        <a:p>
          <a:endParaRPr lang="ru-RU"/>
        </a:p>
      </dgm:t>
    </dgm:pt>
    <dgm:pt modelId="{CEDC3622-2688-4493-9999-2ACFC56B3B58}">
      <dgm:prSet phldrT="[Текст]" custT="1"/>
      <dgm:spPr>
        <a:solidFill>
          <a:schemeClr val="bg1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rPr>
            <a:t>480 чел.</a:t>
          </a:r>
          <a:endParaRPr lang="ru-RU" sz="2400" b="1" dirty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B5E942B-AA1B-4FCD-8AC9-55D46AC96F3B}" type="parTrans" cxnId="{C636998E-5FAB-4E4A-9A07-BD20885F5140}">
      <dgm:prSet/>
      <dgm:spPr/>
      <dgm:t>
        <a:bodyPr/>
        <a:lstStyle/>
        <a:p>
          <a:endParaRPr lang="ru-RU"/>
        </a:p>
      </dgm:t>
    </dgm:pt>
    <dgm:pt modelId="{6D415696-BB22-4916-AC3E-797B2CB691BA}" type="sibTrans" cxnId="{C636998E-5FAB-4E4A-9A07-BD20885F5140}">
      <dgm:prSet/>
      <dgm:spPr/>
      <dgm:t>
        <a:bodyPr/>
        <a:lstStyle/>
        <a:p>
          <a:endParaRPr lang="ru-RU"/>
        </a:p>
      </dgm:t>
    </dgm:pt>
    <dgm:pt modelId="{304F1317-8E21-48BC-AA6E-E20277B3CF73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471 101 услуг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7F84C011-269B-4E09-B71E-2CC2684FAD9B}" type="parTrans" cxnId="{05C4E7F3-07FF-4424-B3A5-CA010CF07B6A}">
      <dgm:prSet/>
      <dgm:spPr/>
      <dgm:t>
        <a:bodyPr/>
        <a:lstStyle/>
        <a:p>
          <a:endParaRPr lang="ru-RU"/>
        </a:p>
      </dgm:t>
    </dgm:pt>
    <dgm:pt modelId="{EB1C0D90-DCA4-48DB-87EB-F64284DC7F2F}" type="sibTrans" cxnId="{05C4E7F3-07FF-4424-B3A5-CA010CF07B6A}">
      <dgm:prSet/>
      <dgm:spPr/>
      <dgm:t>
        <a:bodyPr/>
        <a:lstStyle/>
        <a:p>
          <a:endParaRPr lang="ru-RU"/>
        </a:p>
      </dgm:t>
    </dgm:pt>
    <dgm:pt modelId="{4C49E62F-40BB-4CDC-9EA1-8B4C5C843592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44 615 081,37 (руб.)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08C79CE-9BF7-48D5-9DA5-E7642BCA749A}" type="parTrans" cxnId="{9995DEAA-1D5D-4A83-95E7-2EEC13143DAD}">
      <dgm:prSet/>
      <dgm:spPr/>
      <dgm:t>
        <a:bodyPr/>
        <a:lstStyle/>
        <a:p>
          <a:endParaRPr lang="ru-RU"/>
        </a:p>
      </dgm:t>
    </dgm:pt>
    <dgm:pt modelId="{75DA1180-DD54-484C-89F7-3717E8B8C33D}" type="sibTrans" cxnId="{9995DEAA-1D5D-4A83-95E7-2EEC13143DAD}">
      <dgm:prSet/>
      <dgm:spPr/>
      <dgm:t>
        <a:bodyPr/>
        <a:lstStyle/>
        <a:p>
          <a:endParaRPr lang="ru-RU"/>
        </a:p>
      </dgm:t>
    </dgm:pt>
    <dgm:pt modelId="{43351A36-169D-4EE1-9E22-15EF1F2C9DB2}" type="pres">
      <dgm:prSet presAssocID="{71589A0E-5FE6-475A-95A3-9618FF34B71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2178956-DFD5-4E43-84E3-9B549A3E667F}" type="pres">
      <dgm:prSet presAssocID="{D47C47AB-7980-49C6-AB2F-650EEF4B60EB}" presName="horFlow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D84C2AB-07B9-4A10-9688-881453A27177}" type="pres">
      <dgm:prSet presAssocID="{D47C47AB-7980-49C6-AB2F-650EEF4B60EB}" presName="bigChev" presStyleLbl="node1" presStyleIdx="0" presStyleCnt="3" custScaleX="108007" custScaleY="87106" custLinFactX="24830" custLinFactNeighborX="100000" custLinFactNeighborY="10810"/>
      <dgm:spPr/>
      <dgm:t>
        <a:bodyPr/>
        <a:lstStyle/>
        <a:p>
          <a:endParaRPr lang="ru-RU"/>
        </a:p>
      </dgm:t>
    </dgm:pt>
    <dgm:pt modelId="{EDC97AF8-445E-44A4-B01F-F0EFADE86F7B}" type="pres">
      <dgm:prSet presAssocID="{315309F2-8693-4196-A2FE-1E119A42E94D}" presName="parTran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FDE8B52-72EE-4F6C-9959-B45FCA39D029}" type="pres">
      <dgm:prSet presAssocID="{D64D897D-0B49-427A-A4D6-DD6AF5535D5F}" presName="node" presStyleLbl="alignAccFollowNode1" presStyleIdx="0" presStyleCnt="6" custScaleX="119948" custScaleY="107760" custLinFactX="33360" custLinFactNeighborX="100000" custLinFactNeighborY="14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0148F-F9C8-43AC-91D4-CEA03456EC6C}" type="pres">
      <dgm:prSet presAssocID="{2F471C16-DAF4-4D2E-9A0C-28C28609BD90}" presName="sibTran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014586AD-4321-4A3F-9D0E-59CAAD012EAF}" type="pres">
      <dgm:prSet presAssocID="{7200C49C-F414-473C-8567-9225B60DD930}" presName="node" presStyleLbl="alignAccFollowNode1" presStyleIdx="1" presStyleCnt="6" custScaleX="132372" custScaleY="106811" custLinFactX="34765" custLinFactNeighborX="100000" custLinFactNeighborY="12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BAE1B-4B12-4BDD-8FB1-8194C0264F3C}" type="pres">
      <dgm:prSet presAssocID="{D47C47AB-7980-49C6-AB2F-650EEF4B60EB}" presName="v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782B5C5-EE20-4EEC-9FDE-1DB003B07145}" type="pres">
      <dgm:prSet presAssocID="{4782A515-4BD6-4449-8DD0-0050D56DCCD0}" presName="horFlow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9801C9E8-4199-41D9-8229-CC7A98E3B1EE}" type="pres">
      <dgm:prSet presAssocID="{4782A515-4BD6-4449-8DD0-0050D56DCCD0}" presName="bigChev" presStyleLbl="node1" presStyleIdx="1" presStyleCnt="3" custScaleX="109150" custScaleY="93121" custLinFactX="23889" custLinFactNeighborX="100000" custLinFactNeighborY="437"/>
      <dgm:spPr/>
      <dgm:t>
        <a:bodyPr/>
        <a:lstStyle/>
        <a:p>
          <a:endParaRPr lang="ru-RU"/>
        </a:p>
      </dgm:t>
    </dgm:pt>
    <dgm:pt modelId="{07526E94-FAA9-4340-BE8D-73FBFB608E20}" type="pres">
      <dgm:prSet presAssocID="{D8E31221-0A71-411F-AF2F-E81D4FCA9E35}" presName="parTran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06EE3827-104E-4BDE-B80F-8F0EA2319C19}" type="pres">
      <dgm:prSet presAssocID="{CC457C7D-1DF0-4341-9458-0325DE6A5015}" presName="node" presStyleLbl="alignAccFollowNode1" presStyleIdx="2" presStyleCnt="6" custAng="0" custScaleX="125348" custScaleY="114963" custLinFactX="27955" custLinFactNeighborX="100000" custLinFactNeighborY="4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1EE37-8682-4621-970B-93A8331AE83B}" type="pres">
      <dgm:prSet presAssocID="{D6F64645-FBA1-4115-A1AB-3D892C50BD8F}" presName="sibTran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4F9B0C92-9E8A-42F3-99DA-6EC336387A41}" type="pres">
      <dgm:prSet presAssocID="{3BD719C7-AFA9-4D3C-802D-A112A0CF8C53}" presName="node" presStyleLbl="alignAccFollowNode1" presStyleIdx="3" presStyleCnt="6" custScaleX="129954" custScaleY="111262" custLinFactX="24902" custLinFactNeighborX="100000" custLinFactNeighborY="4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635CA-89CF-4072-857C-A5BFC0B2D37A}" type="pres">
      <dgm:prSet presAssocID="{4782A515-4BD6-4449-8DD0-0050D56DCCD0}" presName="v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2DE0DA83-B456-4B23-8FFD-ADF62F7FA01D}" type="pres">
      <dgm:prSet presAssocID="{CEDC3622-2688-4493-9999-2ACFC56B3B58}" presName="horFlow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AADE858-E858-4BFD-B8FF-DF35B3C79C26}" type="pres">
      <dgm:prSet presAssocID="{CEDC3622-2688-4493-9999-2ACFC56B3B58}" presName="bigChev" presStyleLbl="node1" presStyleIdx="2" presStyleCnt="3" custScaleX="106643" custScaleY="85411" custLinFactX="24657" custLinFactNeighborX="100000" custLinFactNeighborY="-8320"/>
      <dgm:spPr/>
      <dgm:t>
        <a:bodyPr/>
        <a:lstStyle/>
        <a:p>
          <a:endParaRPr lang="ru-RU"/>
        </a:p>
      </dgm:t>
    </dgm:pt>
    <dgm:pt modelId="{78D23241-E1AE-4586-ADB1-CE8ACC38C4E6}" type="pres">
      <dgm:prSet presAssocID="{7F84C011-269B-4E09-B71E-2CC2684FAD9B}" presName="parTran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365A611E-9982-4A81-9403-A5CB7D0CC30D}" type="pres">
      <dgm:prSet presAssocID="{304F1317-8E21-48BC-AA6E-E20277B3CF73}" presName="node" presStyleLbl="alignAccFollowNode1" presStyleIdx="4" presStyleCnt="6" custScaleX="129954" custScaleY="103823" custLinFactX="31274" custLinFactNeighborX="100000" custLinFactNeighborY="-12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657C7-EAF6-4DC5-BCBA-572A088A2AF3}" type="pres">
      <dgm:prSet presAssocID="{EB1C0D90-DCA4-48DB-87EB-F64284DC7F2F}" presName="sibTran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9CABAC1-D785-44C5-9F45-78630C221045}" type="pres">
      <dgm:prSet presAssocID="{4C49E62F-40BB-4CDC-9EA1-8B4C5C843592}" presName="node" presStyleLbl="alignAccFollowNode1" presStyleIdx="5" presStyleCnt="6" custScaleX="124613" custScaleY="103087" custLinFactX="30862" custLinFactNeighborX="100000" custLinFactNeighborY="-12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95DEAA-1D5D-4A83-95E7-2EEC13143DAD}" srcId="{CEDC3622-2688-4493-9999-2ACFC56B3B58}" destId="{4C49E62F-40BB-4CDC-9EA1-8B4C5C843592}" srcOrd="1" destOrd="0" parTransId="{B08C79CE-9BF7-48D5-9DA5-E7642BCA749A}" sibTransId="{75DA1180-DD54-484C-89F7-3717E8B8C33D}"/>
    <dgm:cxn modelId="{B885E3ED-C50C-45FD-8515-8F8AF07181FE}" type="presOf" srcId="{71589A0E-5FE6-475A-95A3-9618FF34B712}" destId="{43351A36-169D-4EE1-9E22-15EF1F2C9DB2}" srcOrd="0" destOrd="0" presId="urn:microsoft.com/office/officeart/2005/8/layout/lProcess3"/>
    <dgm:cxn modelId="{E5C23E71-B5F2-4805-9146-B33C394E6197}" type="presOf" srcId="{4C49E62F-40BB-4CDC-9EA1-8B4C5C843592}" destId="{59CABAC1-D785-44C5-9F45-78630C221045}" srcOrd="0" destOrd="0" presId="urn:microsoft.com/office/officeart/2005/8/layout/lProcess3"/>
    <dgm:cxn modelId="{7A1BB11A-1CA8-4CEC-944A-966C64767BEF}" type="presOf" srcId="{CEDC3622-2688-4493-9999-2ACFC56B3B58}" destId="{6AADE858-E858-4BFD-B8FF-DF35B3C79C26}" srcOrd="0" destOrd="0" presId="urn:microsoft.com/office/officeart/2005/8/layout/lProcess3"/>
    <dgm:cxn modelId="{436A1E34-8F0E-45EB-BB29-D249B7E039B8}" type="presOf" srcId="{3BD719C7-AFA9-4D3C-802D-A112A0CF8C53}" destId="{4F9B0C92-9E8A-42F3-99DA-6EC336387A41}" srcOrd="0" destOrd="0" presId="urn:microsoft.com/office/officeart/2005/8/layout/lProcess3"/>
    <dgm:cxn modelId="{05C4E7F3-07FF-4424-B3A5-CA010CF07B6A}" srcId="{CEDC3622-2688-4493-9999-2ACFC56B3B58}" destId="{304F1317-8E21-48BC-AA6E-E20277B3CF73}" srcOrd="0" destOrd="0" parTransId="{7F84C011-269B-4E09-B71E-2CC2684FAD9B}" sibTransId="{EB1C0D90-DCA4-48DB-87EB-F64284DC7F2F}"/>
    <dgm:cxn modelId="{22130556-5A3E-461F-AE5F-954A12472D21}" srcId="{4782A515-4BD6-4449-8DD0-0050D56DCCD0}" destId="{CC457C7D-1DF0-4341-9458-0325DE6A5015}" srcOrd="0" destOrd="0" parTransId="{D8E31221-0A71-411F-AF2F-E81D4FCA9E35}" sibTransId="{D6F64645-FBA1-4115-A1AB-3D892C50BD8F}"/>
    <dgm:cxn modelId="{C8FBDEBE-2E10-413B-8E50-0FABED16F9C2}" type="presOf" srcId="{4782A515-4BD6-4449-8DD0-0050D56DCCD0}" destId="{9801C9E8-4199-41D9-8229-CC7A98E3B1EE}" srcOrd="0" destOrd="0" presId="urn:microsoft.com/office/officeart/2005/8/layout/lProcess3"/>
    <dgm:cxn modelId="{C636998E-5FAB-4E4A-9A07-BD20885F5140}" srcId="{71589A0E-5FE6-475A-95A3-9618FF34B712}" destId="{CEDC3622-2688-4493-9999-2ACFC56B3B58}" srcOrd="2" destOrd="0" parTransId="{8B5E942B-AA1B-4FCD-8AC9-55D46AC96F3B}" sibTransId="{6D415696-BB22-4916-AC3E-797B2CB691BA}"/>
    <dgm:cxn modelId="{F712C7AA-3D2F-4AD5-8D98-9C470CAD6D35}" srcId="{D47C47AB-7980-49C6-AB2F-650EEF4B60EB}" destId="{7200C49C-F414-473C-8567-9225B60DD930}" srcOrd="1" destOrd="0" parTransId="{19110AF5-0824-46BD-BDE1-A3721B0B5661}" sibTransId="{F4D1CE3C-923A-44F6-B986-9F343CFB1F5C}"/>
    <dgm:cxn modelId="{F6623F81-57DB-4B17-B08D-B2D7AD1709AE}" srcId="{71589A0E-5FE6-475A-95A3-9618FF34B712}" destId="{4782A515-4BD6-4449-8DD0-0050D56DCCD0}" srcOrd="1" destOrd="0" parTransId="{14383E6A-6E21-4721-A910-48EE03CB8E8E}" sibTransId="{E8141A0C-9BB2-4198-A0D3-4C4450BDE64D}"/>
    <dgm:cxn modelId="{D90C8C63-C29C-4605-9C83-F687D9BEAF89}" srcId="{4782A515-4BD6-4449-8DD0-0050D56DCCD0}" destId="{3BD719C7-AFA9-4D3C-802D-A112A0CF8C53}" srcOrd="1" destOrd="0" parTransId="{F6458499-18AA-40F3-A257-CA5D1C45CE7C}" sibTransId="{13CDD29B-26AF-46CF-B297-A158D52220BB}"/>
    <dgm:cxn modelId="{ECAF975E-FD23-41EC-99DB-ECEFA86C2179}" type="presOf" srcId="{304F1317-8E21-48BC-AA6E-E20277B3CF73}" destId="{365A611E-9982-4A81-9403-A5CB7D0CC30D}" srcOrd="0" destOrd="0" presId="urn:microsoft.com/office/officeart/2005/8/layout/lProcess3"/>
    <dgm:cxn modelId="{9AF419F4-E5D7-452A-A5CD-3BADCD1E0A46}" type="presOf" srcId="{D47C47AB-7980-49C6-AB2F-650EEF4B60EB}" destId="{8D84C2AB-07B9-4A10-9688-881453A27177}" srcOrd="0" destOrd="0" presId="urn:microsoft.com/office/officeart/2005/8/layout/lProcess3"/>
    <dgm:cxn modelId="{54739367-842E-4D1E-85D0-6355A39659C2}" type="presOf" srcId="{CC457C7D-1DF0-4341-9458-0325DE6A5015}" destId="{06EE3827-104E-4BDE-B80F-8F0EA2319C19}" srcOrd="0" destOrd="0" presId="urn:microsoft.com/office/officeart/2005/8/layout/lProcess3"/>
    <dgm:cxn modelId="{FC11BA44-7CD5-4458-8612-261FE14AD0F8}" type="presOf" srcId="{7200C49C-F414-473C-8567-9225B60DD930}" destId="{014586AD-4321-4A3F-9D0E-59CAAD012EAF}" srcOrd="0" destOrd="0" presId="urn:microsoft.com/office/officeart/2005/8/layout/lProcess3"/>
    <dgm:cxn modelId="{30C6CDCF-BFFE-4D9B-A8E0-DA115626EB5B}" srcId="{D47C47AB-7980-49C6-AB2F-650EEF4B60EB}" destId="{D64D897D-0B49-427A-A4D6-DD6AF5535D5F}" srcOrd="0" destOrd="0" parTransId="{315309F2-8693-4196-A2FE-1E119A42E94D}" sibTransId="{2F471C16-DAF4-4D2E-9A0C-28C28609BD90}"/>
    <dgm:cxn modelId="{EFBFE9C1-2074-4E89-9FC0-954CE424BB11}" srcId="{71589A0E-5FE6-475A-95A3-9618FF34B712}" destId="{D47C47AB-7980-49C6-AB2F-650EEF4B60EB}" srcOrd="0" destOrd="0" parTransId="{A2E8F4EE-982C-4D7B-A76D-61B318FE71C4}" sibTransId="{73C33282-5CEA-4AA1-9E27-5B49D5943DC8}"/>
    <dgm:cxn modelId="{8A60F6B3-775D-4608-9ED7-CAC6EB126EF8}" type="presOf" srcId="{D64D897D-0B49-427A-A4D6-DD6AF5535D5F}" destId="{DFDE8B52-72EE-4F6C-9959-B45FCA39D029}" srcOrd="0" destOrd="0" presId="urn:microsoft.com/office/officeart/2005/8/layout/lProcess3"/>
    <dgm:cxn modelId="{CA9E072F-9D18-4AD9-9704-9D6C2453D0F6}" type="presParOf" srcId="{43351A36-169D-4EE1-9E22-15EF1F2C9DB2}" destId="{02178956-DFD5-4E43-84E3-9B549A3E667F}" srcOrd="0" destOrd="0" presId="urn:microsoft.com/office/officeart/2005/8/layout/lProcess3"/>
    <dgm:cxn modelId="{2F754C1E-B666-4D54-BF30-3CFF4D17936E}" type="presParOf" srcId="{02178956-DFD5-4E43-84E3-9B549A3E667F}" destId="{8D84C2AB-07B9-4A10-9688-881453A27177}" srcOrd="0" destOrd="0" presId="urn:microsoft.com/office/officeart/2005/8/layout/lProcess3"/>
    <dgm:cxn modelId="{31BEE96E-00F4-44D0-B936-4C0F68664FB2}" type="presParOf" srcId="{02178956-DFD5-4E43-84E3-9B549A3E667F}" destId="{EDC97AF8-445E-44A4-B01F-F0EFADE86F7B}" srcOrd="1" destOrd="0" presId="urn:microsoft.com/office/officeart/2005/8/layout/lProcess3"/>
    <dgm:cxn modelId="{39D9AF13-24AD-4659-BC78-9AC87B6A3382}" type="presParOf" srcId="{02178956-DFD5-4E43-84E3-9B549A3E667F}" destId="{DFDE8B52-72EE-4F6C-9959-B45FCA39D029}" srcOrd="2" destOrd="0" presId="urn:microsoft.com/office/officeart/2005/8/layout/lProcess3"/>
    <dgm:cxn modelId="{C014EDB6-630B-4A01-B702-490BC89DDF5B}" type="presParOf" srcId="{02178956-DFD5-4E43-84E3-9B549A3E667F}" destId="{66F0148F-F9C8-43AC-91D4-CEA03456EC6C}" srcOrd="3" destOrd="0" presId="urn:microsoft.com/office/officeart/2005/8/layout/lProcess3"/>
    <dgm:cxn modelId="{C0B2CB8D-3570-48DA-B049-A895CAFA79D0}" type="presParOf" srcId="{02178956-DFD5-4E43-84E3-9B549A3E667F}" destId="{014586AD-4321-4A3F-9D0E-59CAAD012EAF}" srcOrd="4" destOrd="0" presId="urn:microsoft.com/office/officeart/2005/8/layout/lProcess3"/>
    <dgm:cxn modelId="{BF132796-5210-4E44-98B0-F48831334C84}" type="presParOf" srcId="{43351A36-169D-4EE1-9E22-15EF1F2C9DB2}" destId="{2CABAE1B-4B12-4BDD-8FB1-8194C0264F3C}" srcOrd="1" destOrd="0" presId="urn:microsoft.com/office/officeart/2005/8/layout/lProcess3"/>
    <dgm:cxn modelId="{B97082F2-B6EC-4368-B8D1-A8693FF2ABED}" type="presParOf" srcId="{43351A36-169D-4EE1-9E22-15EF1F2C9DB2}" destId="{A782B5C5-EE20-4EEC-9FDE-1DB003B07145}" srcOrd="2" destOrd="0" presId="urn:microsoft.com/office/officeart/2005/8/layout/lProcess3"/>
    <dgm:cxn modelId="{0FF2BFBC-260B-432F-9457-A33802011B51}" type="presParOf" srcId="{A782B5C5-EE20-4EEC-9FDE-1DB003B07145}" destId="{9801C9E8-4199-41D9-8229-CC7A98E3B1EE}" srcOrd="0" destOrd="0" presId="urn:microsoft.com/office/officeart/2005/8/layout/lProcess3"/>
    <dgm:cxn modelId="{378A2F96-9FCE-4754-913A-032DF8A47C5A}" type="presParOf" srcId="{A782B5C5-EE20-4EEC-9FDE-1DB003B07145}" destId="{07526E94-FAA9-4340-BE8D-73FBFB608E20}" srcOrd="1" destOrd="0" presId="urn:microsoft.com/office/officeart/2005/8/layout/lProcess3"/>
    <dgm:cxn modelId="{23C82B74-E38B-418F-86B6-8D649E715718}" type="presParOf" srcId="{A782B5C5-EE20-4EEC-9FDE-1DB003B07145}" destId="{06EE3827-104E-4BDE-B80F-8F0EA2319C19}" srcOrd="2" destOrd="0" presId="urn:microsoft.com/office/officeart/2005/8/layout/lProcess3"/>
    <dgm:cxn modelId="{F726C0DF-DCED-4D89-8456-30453E95DDA1}" type="presParOf" srcId="{A782B5C5-EE20-4EEC-9FDE-1DB003B07145}" destId="{6771EE37-8682-4621-970B-93A8331AE83B}" srcOrd="3" destOrd="0" presId="urn:microsoft.com/office/officeart/2005/8/layout/lProcess3"/>
    <dgm:cxn modelId="{27076B21-48D7-4C00-83F6-8A30DC6157FA}" type="presParOf" srcId="{A782B5C5-EE20-4EEC-9FDE-1DB003B07145}" destId="{4F9B0C92-9E8A-42F3-99DA-6EC336387A41}" srcOrd="4" destOrd="0" presId="urn:microsoft.com/office/officeart/2005/8/layout/lProcess3"/>
    <dgm:cxn modelId="{48793F55-7D17-4451-A5D5-E023A781ED7E}" type="presParOf" srcId="{43351A36-169D-4EE1-9E22-15EF1F2C9DB2}" destId="{CAF635CA-89CF-4072-857C-A5BFC0B2D37A}" srcOrd="3" destOrd="0" presId="urn:microsoft.com/office/officeart/2005/8/layout/lProcess3"/>
    <dgm:cxn modelId="{F7A6A32F-ED4E-49B8-9EC2-9D9D60BB02E0}" type="presParOf" srcId="{43351A36-169D-4EE1-9E22-15EF1F2C9DB2}" destId="{2DE0DA83-B456-4B23-8FFD-ADF62F7FA01D}" srcOrd="4" destOrd="0" presId="urn:microsoft.com/office/officeart/2005/8/layout/lProcess3"/>
    <dgm:cxn modelId="{5B70A3C6-9B0F-4455-AB16-FD20E8DE419C}" type="presParOf" srcId="{2DE0DA83-B456-4B23-8FFD-ADF62F7FA01D}" destId="{6AADE858-E858-4BFD-B8FF-DF35B3C79C26}" srcOrd="0" destOrd="0" presId="urn:microsoft.com/office/officeart/2005/8/layout/lProcess3"/>
    <dgm:cxn modelId="{8560073E-3361-46CE-B76B-8B202757CD9B}" type="presParOf" srcId="{2DE0DA83-B456-4B23-8FFD-ADF62F7FA01D}" destId="{78D23241-E1AE-4586-ADB1-CE8ACC38C4E6}" srcOrd="1" destOrd="0" presId="urn:microsoft.com/office/officeart/2005/8/layout/lProcess3"/>
    <dgm:cxn modelId="{FABD6A4A-22AF-48EF-B9E0-5A1D27965191}" type="presParOf" srcId="{2DE0DA83-B456-4B23-8FFD-ADF62F7FA01D}" destId="{365A611E-9982-4A81-9403-A5CB7D0CC30D}" srcOrd="2" destOrd="0" presId="urn:microsoft.com/office/officeart/2005/8/layout/lProcess3"/>
    <dgm:cxn modelId="{F046D0CE-3F50-4F7A-95F7-2017C6FF652F}" type="presParOf" srcId="{2DE0DA83-B456-4B23-8FFD-ADF62F7FA01D}" destId="{687657C7-EAF6-4DC5-BCBA-572A088A2AF3}" srcOrd="3" destOrd="0" presId="urn:microsoft.com/office/officeart/2005/8/layout/lProcess3"/>
    <dgm:cxn modelId="{BA37F75A-C9F2-4A7C-B8A5-5E1EEE2202AA}" type="presParOf" srcId="{2DE0DA83-B456-4B23-8FFD-ADF62F7FA01D}" destId="{59CABAC1-D785-44C5-9F45-78630C221045}" srcOrd="4" destOrd="0" presId="urn:microsoft.com/office/officeart/2005/8/layout/lProcess3"/>
  </dgm:cxnLst>
  <dgm:bg>
    <a:solidFill>
      <a:schemeClr val="accent2">
        <a:lumMod val="20000"/>
        <a:lumOff val="80000"/>
      </a:schemeClr>
    </a:solidFill>
  </dgm:bg>
  <dgm:whole>
    <a:ln w="28575">
      <a:solidFill>
        <a:schemeClr val="accent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CBFEA2-2C6C-47E8-BF8C-7238DDC3DF3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ru-RU"/>
        </a:p>
      </dgm:t>
    </dgm:pt>
    <dgm:pt modelId="{2709DAC1-CB81-493F-8794-833C4C295570}">
      <dgm:prSet phldrT="[Текст]" custT="1"/>
      <dgm:spPr>
        <a:ln w="5715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Выполнение требований стандарта социальной услуги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6B91904-2B7D-4C3A-91C4-F0E4E44280B9}" type="parTrans" cxnId="{07575A42-951F-4ACE-B222-0C11528A019A}">
      <dgm:prSet/>
      <dgm:spPr/>
      <dgm:t>
        <a:bodyPr/>
        <a:lstStyle/>
        <a:p>
          <a:endParaRPr lang="ru-RU"/>
        </a:p>
      </dgm:t>
    </dgm:pt>
    <dgm:pt modelId="{A3550065-E1D0-4F29-93F9-3BB6B3300392}" type="sibTrans" cxnId="{07575A42-951F-4ACE-B222-0C11528A019A}">
      <dgm:prSet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32FCCD0C-FC09-4D6D-80F6-3C7158EC5E33}">
      <dgm:prSet phldrT="[Текст]" custT="1"/>
      <dgm:spPr>
        <a:ln w="5715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rPr>
            <a:t>Проверка графиков посещений и обслуживания</a:t>
          </a:r>
          <a:endParaRPr lang="ru-RU" sz="1600" b="1" dirty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44467D-F3B6-412C-9386-B364B3BA6C36}" type="parTrans" cxnId="{355CCE87-4428-4320-B078-A7EA40D733AF}">
      <dgm:prSet/>
      <dgm:spPr/>
      <dgm:t>
        <a:bodyPr/>
        <a:lstStyle/>
        <a:p>
          <a:endParaRPr lang="ru-RU"/>
        </a:p>
      </dgm:t>
    </dgm:pt>
    <dgm:pt modelId="{0EA23CA2-1C23-4F1C-8AEA-2AD76C4AE106}" type="sibTrans" cxnId="{355CCE87-4428-4320-B078-A7EA40D733AF}">
      <dgm:prSet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1F4CB991-9FAA-4DFE-A02B-E011DF71D26B}">
      <dgm:prSet phldrT="[Текст]" custT="1"/>
      <dgm:spPr>
        <a:ln w="5715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rPr>
            <a:t>Соблюдение санитарно-гигиенических требований и взаимоотношения с ПСУ</a:t>
          </a:r>
          <a:endParaRPr lang="ru-RU" sz="1600" b="1" dirty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71D44FC-72F9-4E37-9F24-F69D7B5F9698}" type="parTrans" cxnId="{8FAF2B37-2CD6-4DD5-9C75-E8EE4B847059}">
      <dgm:prSet/>
      <dgm:spPr/>
      <dgm:t>
        <a:bodyPr/>
        <a:lstStyle/>
        <a:p>
          <a:endParaRPr lang="ru-RU"/>
        </a:p>
      </dgm:t>
    </dgm:pt>
    <dgm:pt modelId="{48F0A78D-65C3-430E-A5DA-261D3CFCF1A5}" type="sibTrans" cxnId="{8FAF2B37-2CD6-4DD5-9C75-E8EE4B847059}">
      <dgm:prSet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ADDE6FFF-A1CF-4E82-91C7-22F9046F18A1}">
      <dgm:prSet phldrT="[Текст]" custT="1"/>
      <dgm:spPr>
        <a:ln w="5715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5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rPr>
            <a:t>Соответствие согласованных социальных услуг</a:t>
          </a:r>
          <a:r>
            <a:rPr lang="ru-RU" sz="15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ru-RU" sz="15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rPr>
            <a:t>ИППСУ и индивидуальному  плану                                           ухода</a:t>
          </a:r>
          <a:endParaRPr lang="ru-RU" sz="1500" b="1" dirty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2BB0E50-3696-48EF-8CAC-77E845900F47}" type="parTrans" cxnId="{85782346-F454-448B-BECD-01C694322B2C}">
      <dgm:prSet/>
      <dgm:spPr/>
      <dgm:t>
        <a:bodyPr/>
        <a:lstStyle/>
        <a:p>
          <a:endParaRPr lang="ru-RU"/>
        </a:p>
      </dgm:t>
    </dgm:pt>
    <dgm:pt modelId="{0BE96698-8B57-472E-99E3-21C83754C989}" type="sibTrans" cxnId="{85782346-F454-448B-BECD-01C694322B2C}">
      <dgm:prSet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46D812DC-5B40-421A-A840-806D1AC66127}">
      <dgm:prSet phldrT="[Текст]" custT="1"/>
      <dgm:spPr>
        <a:ln w="5715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rPr>
            <a:t>Наличие и качество документации</a:t>
          </a:r>
          <a:endParaRPr lang="ru-RU" sz="1600" b="1" dirty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F9CA7BF-4464-4344-A70F-3524C6951DF7}" type="parTrans" cxnId="{818133EC-504B-4CD2-A9E5-DE11C1960416}">
      <dgm:prSet/>
      <dgm:spPr/>
      <dgm:t>
        <a:bodyPr/>
        <a:lstStyle/>
        <a:p>
          <a:endParaRPr lang="ru-RU"/>
        </a:p>
      </dgm:t>
    </dgm:pt>
    <dgm:pt modelId="{2E1F5619-8E01-4095-9669-6189CC7E830A}" type="sibTrans" cxnId="{818133EC-504B-4CD2-A9E5-DE11C1960416}">
      <dgm:prSet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1320DBFD-4054-4EAD-BEC5-2A283E103196}" type="pres">
      <dgm:prSet presAssocID="{78CBFEA2-2C6C-47E8-BF8C-7238DDC3DF3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A5A052-4DB0-43D1-9F63-8A349FFECE18}" type="pres">
      <dgm:prSet presAssocID="{2709DAC1-CB81-493F-8794-833C4C295570}" presName="node" presStyleLbl="node1" presStyleIdx="0" presStyleCnt="5" custScaleX="116402" custScaleY="65422" custRadScaleRad="45336" custRadScaleInc="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BD6734-7D73-4DBA-87EF-28105CCC8540}" type="pres">
      <dgm:prSet presAssocID="{A3550065-E1D0-4F29-93F9-3BB6B3300392}" presName="sibTrans" presStyleLbl="sibTrans2D1" presStyleIdx="0" presStyleCnt="5" custAng="634650" custScaleX="82838" custScaleY="65914" custLinFactNeighborX="-12798" custLinFactNeighborY="10140"/>
      <dgm:spPr/>
      <dgm:t>
        <a:bodyPr/>
        <a:lstStyle/>
        <a:p>
          <a:endParaRPr lang="ru-RU"/>
        </a:p>
      </dgm:t>
    </dgm:pt>
    <dgm:pt modelId="{A5837407-62E4-4DCA-9BCB-C4AE53303679}" type="pres">
      <dgm:prSet presAssocID="{A3550065-E1D0-4F29-93F9-3BB6B330039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5534CF3-0172-487F-9B12-43F72F0596CB}" type="pres">
      <dgm:prSet presAssocID="{32FCCD0C-FC09-4D6D-80F6-3C7158EC5E33}" presName="node" presStyleLbl="node1" presStyleIdx="1" presStyleCnt="5" custScaleX="108837" custScaleY="67218" custRadScaleRad="101478" custRadScaleInc="69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1838D-331F-4566-8756-604F398E45B3}" type="pres">
      <dgm:prSet presAssocID="{0EA23CA2-1C23-4F1C-8AEA-2AD76C4AE106}" presName="sibTrans" presStyleLbl="sibTrans2D1" presStyleIdx="1" presStyleCnt="5" custAng="19388473" custScaleX="36263" custScaleY="78661" custLinFactNeighborX="88952" custLinFactNeighborY="13021"/>
      <dgm:spPr/>
      <dgm:t>
        <a:bodyPr/>
        <a:lstStyle/>
        <a:p>
          <a:endParaRPr lang="ru-RU"/>
        </a:p>
      </dgm:t>
    </dgm:pt>
    <dgm:pt modelId="{BC44D51A-C826-4F4E-B383-94DA43C21401}" type="pres">
      <dgm:prSet presAssocID="{0EA23CA2-1C23-4F1C-8AEA-2AD76C4AE106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856B2A88-3A48-4904-9A8E-827C146CA2AD}" type="pres">
      <dgm:prSet presAssocID="{1F4CB991-9FAA-4DFE-A02B-E011DF71D26B}" presName="node" presStyleLbl="node1" presStyleIdx="2" presStyleCnt="5" custScaleX="193199" custScaleY="67694" custRadScaleRad="109694" custRadScaleInc="224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9006B-26A7-4A1E-8D49-397141C4B44F}" type="pres">
      <dgm:prSet presAssocID="{48F0A78D-65C3-430E-A5DA-261D3CFCF1A5}" presName="sibTrans" presStyleLbl="sibTrans2D1" presStyleIdx="2" presStyleCnt="5" custAng="10861855" custScaleX="99908" custScaleY="72776" custLinFactNeighborX="-14250" custLinFactNeighborY="22415"/>
      <dgm:spPr/>
      <dgm:t>
        <a:bodyPr/>
        <a:lstStyle/>
        <a:p>
          <a:endParaRPr lang="ru-RU"/>
        </a:p>
      </dgm:t>
    </dgm:pt>
    <dgm:pt modelId="{B35FAAF7-0B4D-4764-B5A1-8425A22C576D}" type="pres">
      <dgm:prSet presAssocID="{48F0A78D-65C3-430E-A5DA-261D3CFCF1A5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315EAD55-CA47-4275-8CA5-903293D98C18}" type="pres">
      <dgm:prSet presAssocID="{ADDE6FFF-A1CF-4E82-91C7-22F9046F18A1}" presName="node" presStyleLbl="node1" presStyleIdx="3" presStyleCnt="5" custScaleX="173116" custScaleY="74095" custRadScaleRad="122214" custRadScaleInc="-238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0AFA2-0848-4D28-8877-1DD95FD9AE17}" type="pres">
      <dgm:prSet presAssocID="{0BE96698-8B57-472E-99E3-21C83754C989}" presName="sibTrans" presStyleLbl="sibTrans2D1" presStyleIdx="3" presStyleCnt="5" custAng="2635640" custScaleX="33024" custScaleY="72201" custLinFactX="-6191" custLinFactNeighborX="-100000" custLinFactNeighborY="4492"/>
      <dgm:spPr/>
      <dgm:t>
        <a:bodyPr/>
        <a:lstStyle/>
        <a:p>
          <a:endParaRPr lang="ru-RU"/>
        </a:p>
      </dgm:t>
    </dgm:pt>
    <dgm:pt modelId="{55B25402-C3B0-4DCE-8905-54D3EE49CB37}" type="pres">
      <dgm:prSet presAssocID="{0BE96698-8B57-472E-99E3-21C83754C989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7086C648-E4B1-462A-B27C-577733C0C266}" type="pres">
      <dgm:prSet presAssocID="{46D812DC-5B40-421A-A840-806D1AC66127}" presName="node" presStyleLbl="node1" presStyleIdx="4" presStyleCnt="5" custScaleX="110043" custScaleY="66087" custRadScaleRad="94247" custRadScaleInc="-70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28B54-A613-4166-A6BF-89451905FDB4}" type="pres">
      <dgm:prSet presAssocID="{2E1F5619-8E01-4095-9669-6189CC7E830A}" presName="sibTrans" presStyleLbl="sibTrans2D1" presStyleIdx="4" presStyleCnt="5" custAng="21082741" custScaleX="79713" custScaleY="62634" custLinFactNeighborX="-53" custLinFactNeighborY="-1565"/>
      <dgm:spPr/>
      <dgm:t>
        <a:bodyPr/>
        <a:lstStyle/>
        <a:p>
          <a:endParaRPr lang="ru-RU"/>
        </a:p>
      </dgm:t>
    </dgm:pt>
    <dgm:pt modelId="{2577A0A5-796A-4C0A-9758-0AF0A41FB8DD}" type="pres">
      <dgm:prSet presAssocID="{2E1F5619-8E01-4095-9669-6189CC7E830A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6EEB6869-E0BF-469D-9C2D-8BC5EA8C140B}" type="presOf" srcId="{78CBFEA2-2C6C-47E8-BF8C-7238DDC3DF3E}" destId="{1320DBFD-4054-4EAD-BEC5-2A283E103196}" srcOrd="0" destOrd="0" presId="urn:microsoft.com/office/officeart/2005/8/layout/cycle2"/>
    <dgm:cxn modelId="{B1F6D702-EA51-4702-89EC-83C833B73D53}" type="presOf" srcId="{46D812DC-5B40-421A-A840-806D1AC66127}" destId="{7086C648-E4B1-462A-B27C-577733C0C266}" srcOrd="0" destOrd="0" presId="urn:microsoft.com/office/officeart/2005/8/layout/cycle2"/>
    <dgm:cxn modelId="{4C97CDCB-DC3C-4B99-8DA6-0DBABFBD0DB7}" type="presOf" srcId="{A3550065-E1D0-4F29-93F9-3BB6B3300392}" destId="{45BD6734-7D73-4DBA-87EF-28105CCC8540}" srcOrd="0" destOrd="0" presId="urn:microsoft.com/office/officeart/2005/8/layout/cycle2"/>
    <dgm:cxn modelId="{818133EC-504B-4CD2-A9E5-DE11C1960416}" srcId="{78CBFEA2-2C6C-47E8-BF8C-7238DDC3DF3E}" destId="{46D812DC-5B40-421A-A840-806D1AC66127}" srcOrd="4" destOrd="0" parTransId="{4F9CA7BF-4464-4344-A70F-3524C6951DF7}" sibTransId="{2E1F5619-8E01-4095-9669-6189CC7E830A}"/>
    <dgm:cxn modelId="{A56CF180-A00E-4472-A993-40C2E5571217}" type="presOf" srcId="{0BE96698-8B57-472E-99E3-21C83754C989}" destId="{3470AFA2-0848-4D28-8877-1DD95FD9AE17}" srcOrd="0" destOrd="0" presId="urn:microsoft.com/office/officeart/2005/8/layout/cycle2"/>
    <dgm:cxn modelId="{07575A42-951F-4ACE-B222-0C11528A019A}" srcId="{78CBFEA2-2C6C-47E8-BF8C-7238DDC3DF3E}" destId="{2709DAC1-CB81-493F-8794-833C4C295570}" srcOrd="0" destOrd="0" parTransId="{26B91904-2B7D-4C3A-91C4-F0E4E44280B9}" sibTransId="{A3550065-E1D0-4F29-93F9-3BB6B3300392}"/>
    <dgm:cxn modelId="{355CCE87-4428-4320-B078-A7EA40D733AF}" srcId="{78CBFEA2-2C6C-47E8-BF8C-7238DDC3DF3E}" destId="{32FCCD0C-FC09-4D6D-80F6-3C7158EC5E33}" srcOrd="1" destOrd="0" parTransId="{0C44467D-F3B6-412C-9386-B364B3BA6C36}" sibTransId="{0EA23CA2-1C23-4F1C-8AEA-2AD76C4AE106}"/>
    <dgm:cxn modelId="{9F4C80FC-EA75-4BC2-A808-AC64E291EAD9}" type="presOf" srcId="{48F0A78D-65C3-430E-A5DA-261D3CFCF1A5}" destId="{DAE9006B-26A7-4A1E-8D49-397141C4B44F}" srcOrd="0" destOrd="0" presId="urn:microsoft.com/office/officeart/2005/8/layout/cycle2"/>
    <dgm:cxn modelId="{85782346-F454-448B-BECD-01C694322B2C}" srcId="{78CBFEA2-2C6C-47E8-BF8C-7238DDC3DF3E}" destId="{ADDE6FFF-A1CF-4E82-91C7-22F9046F18A1}" srcOrd="3" destOrd="0" parTransId="{F2BB0E50-3696-48EF-8CAC-77E845900F47}" sibTransId="{0BE96698-8B57-472E-99E3-21C83754C989}"/>
    <dgm:cxn modelId="{800D52A6-E57A-423A-8093-C34A7D4A1086}" type="presOf" srcId="{32FCCD0C-FC09-4D6D-80F6-3C7158EC5E33}" destId="{F5534CF3-0172-487F-9B12-43F72F0596CB}" srcOrd="0" destOrd="0" presId="urn:microsoft.com/office/officeart/2005/8/layout/cycle2"/>
    <dgm:cxn modelId="{1C084302-68E7-4E09-B3F8-DA0FC2DE03D3}" type="presOf" srcId="{2E1F5619-8E01-4095-9669-6189CC7E830A}" destId="{2577A0A5-796A-4C0A-9758-0AF0A41FB8DD}" srcOrd="1" destOrd="0" presId="urn:microsoft.com/office/officeart/2005/8/layout/cycle2"/>
    <dgm:cxn modelId="{696981B6-37C8-44D2-A0B7-4C7A3ED95108}" type="presOf" srcId="{A3550065-E1D0-4F29-93F9-3BB6B3300392}" destId="{A5837407-62E4-4DCA-9BCB-C4AE53303679}" srcOrd="1" destOrd="0" presId="urn:microsoft.com/office/officeart/2005/8/layout/cycle2"/>
    <dgm:cxn modelId="{53EF73AE-069F-4E07-90CF-A37BC75AD5D4}" type="presOf" srcId="{1F4CB991-9FAA-4DFE-A02B-E011DF71D26B}" destId="{856B2A88-3A48-4904-9A8E-827C146CA2AD}" srcOrd="0" destOrd="0" presId="urn:microsoft.com/office/officeart/2005/8/layout/cycle2"/>
    <dgm:cxn modelId="{A70AA5E6-A0DD-4FE3-8289-8B049B5FBA33}" type="presOf" srcId="{48F0A78D-65C3-430E-A5DA-261D3CFCF1A5}" destId="{B35FAAF7-0B4D-4764-B5A1-8425A22C576D}" srcOrd="1" destOrd="0" presId="urn:microsoft.com/office/officeart/2005/8/layout/cycle2"/>
    <dgm:cxn modelId="{29B08860-022C-47F1-9675-A9699EADD44A}" type="presOf" srcId="{0EA23CA2-1C23-4F1C-8AEA-2AD76C4AE106}" destId="{BC44D51A-C826-4F4E-B383-94DA43C21401}" srcOrd="1" destOrd="0" presId="urn:microsoft.com/office/officeart/2005/8/layout/cycle2"/>
    <dgm:cxn modelId="{8C7A6381-BA67-4BDF-A39F-7037D67E5403}" type="presOf" srcId="{0EA23CA2-1C23-4F1C-8AEA-2AD76C4AE106}" destId="{19B1838D-331F-4566-8756-604F398E45B3}" srcOrd="0" destOrd="0" presId="urn:microsoft.com/office/officeart/2005/8/layout/cycle2"/>
    <dgm:cxn modelId="{C482FD24-F48C-46C5-A536-529049894CBE}" type="presOf" srcId="{ADDE6FFF-A1CF-4E82-91C7-22F9046F18A1}" destId="{315EAD55-CA47-4275-8CA5-903293D98C18}" srcOrd="0" destOrd="0" presId="urn:microsoft.com/office/officeart/2005/8/layout/cycle2"/>
    <dgm:cxn modelId="{5FFAA0EF-26FE-4927-B664-DBD66B47DF1E}" type="presOf" srcId="{2E1F5619-8E01-4095-9669-6189CC7E830A}" destId="{8F428B54-A613-4166-A6BF-89451905FDB4}" srcOrd="0" destOrd="0" presId="urn:microsoft.com/office/officeart/2005/8/layout/cycle2"/>
    <dgm:cxn modelId="{E7996D1A-366E-4877-B8A2-1EBDA819DDF5}" type="presOf" srcId="{0BE96698-8B57-472E-99E3-21C83754C989}" destId="{55B25402-C3B0-4DCE-8905-54D3EE49CB37}" srcOrd="1" destOrd="0" presId="urn:microsoft.com/office/officeart/2005/8/layout/cycle2"/>
    <dgm:cxn modelId="{1C2817EC-391F-4E38-946F-CE6107C8776B}" type="presOf" srcId="{2709DAC1-CB81-493F-8794-833C4C295570}" destId="{D8A5A052-4DB0-43D1-9F63-8A349FFECE18}" srcOrd="0" destOrd="0" presId="urn:microsoft.com/office/officeart/2005/8/layout/cycle2"/>
    <dgm:cxn modelId="{8FAF2B37-2CD6-4DD5-9C75-E8EE4B847059}" srcId="{78CBFEA2-2C6C-47E8-BF8C-7238DDC3DF3E}" destId="{1F4CB991-9FAA-4DFE-A02B-E011DF71D26B}" srcOrd="2" destOrd="0" parTransId="{F71D44FC-72F9-4E37-9F24-F69D7B5F9698}" sibTransId="{48F0A78D-65C3-430E-A5DA-261D3CFCF1A5}"/>
    <dgm:cxn modelId="{0DC9C661-7545-47D4-B919-6E23276B7C2D}" type="presParOf" srcId="{1320DBFD-4054-4EAD-BEC5-2A283E103196}" destId="{D8A5A052-4DB0-43D1-9F63-8A349FFECE18}" srcOrd="0" destOrd="0" presId="urn:microsoft.com/office/officeart/2005/8/layout/cycle2"/>
    <dgm:cxn modelId="{C1BC248B-543A-4C82-B497-BF40E88B14C6}" type="presParOf" srcId="{1320DBFD-4054-4EAD-BEC5-2A283E103196}" destId="{45BD6734-7D73-4DBA-87EF-28105CCC8540}" srcOrd="1" destOrd="0" presId="urn:microsoft.com/office/officeart/2005/8/layout/cycle2"/>
    <dgm:cxn modelId="{67E3D7BD-6644-42DE-BD9E-23A16EBEE27E}" type="presParOf" srcId="{45BD6734-7D73-4DBA-87EF-28105CCC8540}" destId="{A5837407-62E4-4DCA-9BCB-C4AE53303679}" srcOrd="0" destOrd="0" presId="urn:microsoft.com/office/officeart/2005/8/layout/cycle2"/>
    <dgm:cxn modelId="{4086B428-51F2-4EFE-94AA-96AAC39B12F1}" type="presParOf" srcId="{1320DBFD-4054-4EAD-BEC5-2A283E103196}" destId="{F5534CF3-0172-487F-9B12-43F72F0596CB}" srcOrd="2" destOrd="0" presId="urn:microsoft.com/office/officeart/2005/8/layout/cycle2"/>
    <dgm:cxn modelId="{D7B9F5C3-C4C2-43D9-BF9A-C13551899408}" type="presParOf" srcId="{1320DBFD-4054-4EAD-BEC5-2A283E103196}" destId="{19B1838D-331F-4566-8756-604F398E45B3}" srcOrd="3" destOrd="0" presId="urn:microsoft.com/office/officeart/2005/8/layout/cycle2"/>
    <dgm:cxn modelId="{D7CE0C6B-F095-4432-BAD2-7F85B1F5A05E}" type="presParOf" srcId="{19B1838D-331F-4566-8756-604F398E45B3}" destId="{BC44D51A-C826-4F4E-B383-94DA43C21401}" srcOrd="0" destOrd="0" presId="urn:microsoft.com/office/officeart/2005/8/layout/cycle2"/>
    <dgm:cxn modelId="{FBC72CB1-68A8-4DB4-9F87-793D1E51145E}" type="presParOf" srcId="{1320DBFD-4054-4EAD-BEC5-2A283E103196}" destId="{856B2A88-3A48-4904-9A8E-827C146CA2AD}" srcOrd="4" destOrd="0" presId="urn:microsoft.com/office/officeart/2005/8/layout/cycle2"/>
    <dgm:cxn modelId="{AB3DDF74-E90F-4551-9CFC-DAA233017FD8}" type="presParOf" srcId="{1320DBFD-4054-4EAD-BEC5-2A283E103196}" destId="{DAE9006B-26A7-4A1E-8D49-397141C4B44F}" srcOrd="5" destOrd="0" presId="urn:microsoft.com/office/officeart/2005/8/layout/cycle2"/>
    <dgm:cxn modelId="{7B2F8722-F587-40A3-8112-A083FC29E697}" type="presParOf" srcId="{DAE9006B-26A7-4A1E-8D49-397141C4B44F}" destId="{B35FAAF7-0B4D-4764-B5A1-8425A22C576D}" srcOrd="0" destOrd="0" presId="urn:microsoft.com/office/officeart/2005/8/layout/cycle2"/>
    <dgm:cxn modelId="{BD7AC006-6AC6-411E-ADA3-972F23514CEF}" type="presParOf" srcId="{1320DBFD-4054-4EAD-BEC5-2A283E103196}" destId="{315EAD55-CA47-4275-8CA5-903293D98C18}" srcOrd="6" destOrd="0" presId="urn:microsoft.com/office/officeart/2005/8/layout/cycle2"/>
    <dgm:cxn modelId="{9CC3AB5C-082C-425C-B99F-FFC36C472146}" type="presParOf" srcId="{1320DBFD-4054-4EAD-BEC5-2A283E103196}" destId="{3470AFA2-0848-4D28-8877-1DD95FD9AE17}" srcOrd="7" destOrd="0" presId="urn:microsoft.com/office/officeart/2005/8/layout/cycle2"/>
    <dgm:cxn modelId="{3AA8A6A3-1231-461D-B37F-85EB76317BF3}" type="presParOf" srcId="{3470AFA2-0848-4D28-8877-1DD95FD9AE17}" destId="{55B25402-C3B0-4DCE-8905-54D3EE49CB37}" srcOrd="0" destOrd="0" presId="urn:microsoft.com/office/officeart/2005/8/layout/cycle2"/>
    <dgm:cxn modelId="{2802EA06-2DB2-4691-9AB1-84F60B1C4CBA}" type="presParOf" srcId="{1320DBFD-4054-4EAD-BEC5-2A283E103196}" destId="{7086C648-E4B1-462A-B27C-577733C0C266}" srcOrd="8" destOrd="0" presId="urn:microsoft.com/office/officeart/2005/8/layout/cycle2"/>
    <dgm:cxn modelId="{D0C70D8B-D5B8-4CAD-98F9-C791E258F4E4}" type="presParOf" srcId="{1320DBFD-4054-4EAD-BEC5-2A283E103196}" destId="{8F428B54-A613-4166-A6BF-89451905FDB4}" srcOrd="9" destOrd="0" presId="urn:microsoft.com/office/officeart/2005/8/layout/cycle2"/>
    <dgm:cxn modelId="{9F56203B-40BF-48E3-AE31-9F722590920C}" type="presParOf" srcId="{8F428B54-A613-4166-A6BF-89451905FDB4}" destId="{2577A0A5-796A-4C0A-9758-0AF0A41FB8DD}" srcOrd="0" destOrd="0" presId="urn:microsoft.com/office/officeart/2005/8/layout/cycle2"/>
  </dgm:cxnLst>
  <dgm:bg>
    <a:solidFill>
      <a:srgbClr val="F8F8F8"/>
    </a:solidFill>
    <a:effectLst>
      <a:outerShdw blurRad="50800" dist="38100" dir="5400000" algn="t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4C2AB-07B9-4A10-9688-881453A27177}">
      <dsp:nvSpPr>
        <dsp:cNvPr id="0" name=""/>
        <dsp:cNvSpPr/>
      </dsp:nvSpPr>
      <dsp:spPr>
        <a:xfrm>
          <a:off x="1787129" y="118903"/>
          <a:ext cx="2651447" cy="855340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rPr>
            <a:t>472 чел. обслужено</a:t>
          </a:r>
          <a:endParaRPr lang="ru-RU" sz="2400" b="1" kern="1200" dirty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214799" y="118903"/>
        <a:ext cx="1796107" cy="855340"/>
      </dsp:txXfrm>
    </dsp:sp>
    <dsp:sp modelId="{DFDE8B52-72EE-4F6C-9959-B45FCA39D029}">
      <dsp:nvSpPr>
        <dsp:cNvPr id="0" name=""/>
        <dsp:cNvSpPr/>
      </dsp:nvSpPr>
      <dsp:spPr>
        <a:xfrm>
          <a:off x="4155744" y="117317"/>
          <a:ext cx="2444005" cy="8782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333 228 услуг оказано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94878" y="117317"/>
        <a:ext cx="1565738" cy="878267"/>
      </dsp:txXfrm>
    </dsp:sp>
    <dsp:sp modelId="{014586AD-4321-4A3F-9D0E-59CAAD012EAF}">
      <dsp:nvSpPr>
        <dsp:cNvPr id="0" name=""/>
        <dsp:cNvSpPr/>
      </dsp:nvSpPr>
      <dsp:spPr>
        <a:xfrm>
          <a:off x="6296772" y="102985"/>
          <a:ext cx="2697151" cy="87053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25 292 258,74 (руб.)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32038" y="102985"/>
        <a:ext cx="1826619" cy="870532"/>
      </dsp:txXfrm>
    </dsp:sp>
    <dsp:sp modelId="{9801C9E8-4199-41D9-8229-CC7A98E3B1EE}">
      <dsp:nvSpPr>
        <dsp:cNvPr id="0" name=""/>
        <dsp:cNvSpPr/>
      </dsp:nvSpPr>
      <dsp:spPr>
        <a:xfrm>
          <a:off x="1764029" y="1032607"/>
          <a:ext cx="2679506" cy="914405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rPr>
            <a:t>430чел. обслужено</a:t>
          </a:r>
          <a:endParaRPr lang="ru-RU" sz="2400" kern="1200" dirty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221232" y="1032607"/>
        <a:ext cx="1765101" cy="914405"/>
      </dsp:txXfrm>
    </dsp:sp>
    <dsp:sp modelId="{06EE3827-104E-4BDE-B80F-8F0EA2319C19}">
      <dsp:nvSpPr>
        <dsp:cNvPr id="0" name=""/>
        <dsp:cNvSpPr/>
      </dsp:nvSpPr>
      <dsp:spPr>
        <a:xfrm>
          <a:off x="4073674" y="1051499"/>
          <a:ext cx="2554033" cy="93697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284 303 услуг оказано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2161" y="1051499"/>
        <a:ext cx="1617060" cy="936973"/>
      </dsp:txXfrm>
    </dsp:sp>
    <dsp:sp modelId="{4F9B0C92-9E8A-42F3-99DA-6EC336387A41}">
      <dsp:nvSpPr>
        <dsp:cNvPr id="0" name=""/>
        <dsp:cNvSpPr/>
      </dsp:nvSpPr>
      <dsp:spPr>
        <a:xfrm>
          <a:off x="6280243" y="1066507"/>
          <a:ext cx="2647883" cy="9068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21 554 787, 21 (руб.)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33648" y="1066507"/>
        <a:ext cx="1741074" cy="906809"/>
      </dsp:txXfrm>
    </dsp:sp>
    <dsp:sp modelId="{6AADE858-E858-4BFD-B8FF-DF35B3C79C26}">
      <dsp:nvSpPr>
        <dsp:cNvPr id="0" name=""/>
        <dsp:cNvSpPr/>
      </dsp:nvSpPr>
      <dsp:spPr>
        <a:xfrm>
          <a:off x="1782882" y="2013522"/>
          <a:ext cx="2617962" cy="838696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rPr>
            <a:t>480 чел.</a:t>
          </a:r>
          <a:endParaRPr lang="ru-RU" sz="2400" b="1" kern="1200" dirty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202230" y="2013522"/>
        <a:ext cx="1779266" cy="838696"/>
      </dsp:txXfrm>
    </dsp:sp>
    <dsp:sp modelId="{365A611E-9982-4A81-9403-A5CB7D0CC30D}">
      <dsp:nvSpPr>
        <dsp:cNvPr id="0" name=""/>
        <dsp:cNvSpPr/>
      </dsp:nvSpPr>
      <dsp:spPr>
        <a:xfrm>
          <a:off x="4079756" y="1985852"/>
          <a:ext cx="2647883" cy="8461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471 101 услуг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2846" y="1985852"/>
        <a:ext cx="1801704" cy="846179"/>
      </dsp:txXfrm>
    </dsp:sp>
    <dsp:sp modelId="{59CABAC1-D785-44C5-9F45-78630C221045}">
      <dsp:nvSpPr>
        <dsp:cNvPr id="0" name=""/>
        <dsp:cNvSpPr/>
      </dsp:nvSpPr>
      <dsp:spPr>
        <a:xfrm>
          <a:off x="6433987" y="1990302"/>
          <a:ext cx="2539057" cy="84018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44 615 081,37 (руб.)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54078" y="1990302"/>
        <a:ext cx="1698876" cy="8401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5A052-4DB0-43D1-9F63-8A349FFECE18}">
      <dsp:nvSpPr>
        <dsp:cNvPr id="0" name=""/>
        <dsp:cNvSpPr/>
      </dsp:nvSpPr>
      <dsp:spPr>
        <a:xfrm>
          <a:off x="3611833" y="1736314"/>
          <a:ext cx="2160237" cy="1214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Выполнение требований стандарта социальной услуги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928192" y="1914119"/>
        <a:ext cx="1527519" cy="858518"/>
      </dsp:txXfrm>
    </dsp:sp>
    <dsp:sp modelId="{45BD6734-7D73-4DBA-87EF-28105CCC8540}">
      <dsp:nvSpPr>
        <dsp:cNvPr id="0" name=""/>
        <dsp:cNvSpPr/>
      </dsp:nvSpPr>
      <dsp:spPr>
        <a:xfrm rot="2428830">
          <a:off x="5582792" y="2881541"/>
          <a:ext cx="448350" cy="412850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597616" y="2923908"/>
        <a:ext cx="324495" cy="247710"/>
      </dsp:txXfrm>
    </dsp:sp>
    <dsp:sp modelId="{F5534CF3-0172-487F-9B12-43F72F0596CB}">
      <dsp:nvSpPr>
        <dsp:cNvPr id="0" name=""/>
        <dsp:cNvSpPr/>
      </dsp:nvSpPr>
      <dsp:spPr>
        <a:xfrm>
          <a:off x="6061322" y="3087968"/>
          <a:ext cx="2019842" cy="12474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rPr>
            <a:t>Проверка графиков посещений и обслуживания</a:t>
          </a:r>
          <a:endParaRPr lang="ru-RU" sz="1600" b="1" kern="1200" dirty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357121" y="3270654"/>
        <a:ext cx="1428244" cy="882087"/>
      </dsp:txXfrm>
    </dsp:sp>
    <dsp:sp modelId="{19B1838D-331F-4566-8756-604F398E45B3}">
      <dsp:nvSpPr>
        <dsp:cNvPr id="0" name=""/>
        <dsp:cNvSpPr/>
      </dsp:nvSpPr>
      <dsp:spPr>
        <a:xfrm rot="7380709">
          <a:off x="6022869" y="4240413"/>
          <a:ext cx="432011" cy="492690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6122975" y="4284611"/>
        <a:ext cx="302408" cy="295614"/>
      </dsp:txXfrm>
    </dsp:sp>
    <dsp:sp modelId="{856B2A88-3A48-4904-9A8E-827C146CA2AD}">
      <dsp:nvSpPr>
        <dsp:cNvPr id="0" name=""/>
        <dsp:cNvSpPr/>
      </dsp:nvSpPr>
      <dsp:spPr>
        <a:xfrm>
          <a:off x="1060735" y="4629491"/>
          <a:ext cx="3585467" cy="12562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rPr>
            <a:t>Соблюдение санитарно-гигиенических требований и взаимоотношения с ПСУ</a:t>
          </a:r>
          <a:endParaRPr lang="ru-RU" sz="1600" b="1" kern="1200" dirty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585814" y="4813471"/>
        <a:ext cx="2535309" cy="888333"/>
      </dsp:txXfrm>
    </dsp:sp>
    <dsp:sp modelId="{DAE9006B-26A7-4A1E-8D49-397141C4B44F}">
      <dsp:nvSpPr>
        <dsp:cNvPr id="0" name=""/>
        <dsp:cNvSpPr/>
      </dsp:nvSpPr>
      <dsp:spPr>
        <a:xfrm rot="10882246">
          <a:off x="4739641" y="5182614"/>
          <a:ext cx="342844" cy="455830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842479" y="5275010"/>
        <a:ext cx="239991" cy="273498"/>
      </dsp:txXfrm>
    </dsp:sp>
    <dsp:sp modelId="{315EAD55-CA47-4275-8CA5-903293D98C18}">
      <dsp:nvSpPr>
        <dsp:cNvPr id="0" name=""/>
        <dsp:cNvSpPr/>
      </dsp:nvSpPr>
      <dsp:spPr>
        <a:xfrm>
          <a:off x="5293252" y="4594095"/>
          <a:ext cx="3212759" cy="13750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rPr>
            <a:t>Соответствие согласованных социальных услуг</a:t>
          </a:r>
          <a:r>
            <a:rPr lang="ru-RU" sz="1500" kern="12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ru-RU" sz="1500" b="1" kern="12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rPr>
            <a:t>ИППСУ и индивидуальному  плану                                           ухода</a:t>
          </a:r>
          <a:endParaRPr lang="ru-RU" sz="1500" b="1" kern="1200" dirty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763750" y="4795472"/>
        <a:ext cx="2271763" cy="972332"/>
      </dsp:txXfrm>
    </dsp:sp>
    <dsp:sp modelId="{3470AFA2-0848-4D28-8877-1DD95FD9AE17}">
      <dsp:nvSpPr>
        <dsp:cNvPr id="0" name=""/>
        <dsp:cNvSpPr/>
      </dsp:nvSpPr>
      <dsp:spPr>
        <a:xfrm rot="14614451">
          <a:off x="2943983" y="4242320"/>
          <a:ext cx="430349" cy="45222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037264" y="4390573"/>
        <a:ext cx="301244" cy="271336"/>
      </dsp:txXfrm>
    </dsp:sp>
    <dsp:sp modelId="{7086C648-E4B1-462A-B27C-577733C0C266}">
      <dsp:nvSpPr>
        <dsp:cNvPr id="0" name=""/>
        <dsp:cNvSpPr/>
      </dsp:nvSpPr>
      <dsp:spPr>
        <a:xfrm>
          <a:off x="1451587" y="3087964"/>
          <a:ext cx="2042224" cy="1226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rPr>
            <a:t>Наличие и качество документации</a:t>
          </a:r>
          <a:endParaRPr lang="ru-RU" sz="1600" b="1" kern="1200" dirty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50664" y="3267576"/>
        <a:ext cx="1444070" cy="867246"/>
      </dsp:txXfrm>
    </dsp:sp>
    <dsp:sp modelId="{8F428B54-A613-4166-A6BF-89451905FDB4}">
      <dsp:nvSpPr>
        <dsp:cNvPr id="0" name=""/>
        <dsp:cNvSpPr/>
      </dsp:nvSpPr>
      <dsp:spPr>
        <a:xfrm rot="19195151">
          <a:off x="3371272" y="2828145"/>
          <a:ext cx="382985" cy="39230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384764" y="2943595"/>
        <a:ext cx="268090" cy="235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AB990-0B82-43A4-AB02-0DAC7BD42FEE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6125"/>
            <a:ext cx="50514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C5D2B-E751-4FDC-93B9-DF3D0EAF8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95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29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4927" algn="l" defTabSz="929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29853" algn="l" defTabSz="929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4780" algn="l" defTabSz="929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59707" algn="l" defTabSz="929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24633" algn="l" defTabSz="929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89560" algn="l" defTabSz="929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54487" algn="l" defTabSz="929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19413" algn="l" defTabSz="929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5D2B-E751-4FDC-93B9-DF3D0EAF871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454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5D2B-E751-4FDC-93B9-DF3D0EAF871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964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Heart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1488" cy="691357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2112" y="2147193"/>
            <a:ext cx="7957265" cy="148159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4223" y="3916786"/>
            <a:ext cx="6553042" cy="1766394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2452" y="335999"/>
            <a:ext cx="2120962" cy="61679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4691" y="335999"/>
            <a:ext cx="6211737" cy="61679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113" y="2147194"/>
            <a:ext cx="7957265" cy="14815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4223" y="3916786"/>
            <a:ext cx="6553042" cy="17663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4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9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4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9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24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89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54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19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http://freeppt.ru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1631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http://freeppt.ru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0221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494" y="4441585"/>
            <a:ext cx="7957265" cy="137279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9494" y="2929590"/>
            <a:ext cx="7957265" cy="151199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48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97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946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595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244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89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542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191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http://freeppt.ru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4716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9453" y="1625594"/>
            <a:ext cx="4233797" cy="45967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9276" y="1625594"/>
            <a:ext cx="4235423" cy="45967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7/27/2022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http://freeppt.ru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03543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6" y="276799"/>
            <a:ext cx="8425339" cy="115199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74" y="1547196"/>
            <a:ext cx="4136283" cy="6447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4889" indent="0">
              <a:buNone/>
              <a:defRPr sz="2000" b="1"/>
            </a:lvl2pPr>
            <a:lvl3pPr marL="929776" indent="0">
              <a:buNone/>
              <a:defRPr sz="1800" b="1"/>
            </a:lvl3pPr>
            <a:lvl4pPr marL="1394665" indent="0">
              <a:buNone/>
              <a:defRPr sz="1600" b="1"/>
            </a:lvl4pPr>
            <a:lvl5pPr marL="1859554" indent="0">
              <a:buNone/>
              <a:defRPr sz="1600" b="1"/>
            </a:lvl5pPr>
            <a:lvl6pPr marL="2324442" indent="0">
              <a:buNone/>
              <a:defRPr sz="1600" b="1"/>
            </a:lvl6pPr>
            <a:lvl7pPr marL="2789330" indent="0">
              <a:buNone/>
              <a:defRPr sz="1600" b="1"/>
            </a:lvl7pPr>
            <a:lvl8pPr marL="3254219" indent="0">
              <a:buNone/>
              <a:defRPr sz="1600" b="1"/>
            </a:lvl8pPr>
            <a:lvl9pPr marL="371910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074" y="2191992"/>
            <a:ext cx="4136283" cy="39823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55506" y="1547196"/>
            <a:ext cx="4137908" cy="6447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4889" indent="0">
              <a:buNone/>
              <a:defRPr sz="2000" b="1"/>
            </a:lvl2pPr>
            <a:lvl3pPr marL="929776" indent="0">
              <a:buNone/>
              <a:defRPr sz="1800" b="1"/>
            </a:lvl3pPr>
            <a:lvl4pPr marL="1394665" indent="0">
              <a:buNone/>
              <a:defRPr sz="1600" b="1"/>
            </a:lvl4pPr>
            <a:lvl5pPr marL="1859554" indent="0">
              <a:buNone/>
              <a:defRPr sz="1600" b="1"/>
            </a:lvl5pPr>
            <a:lvl6pPr marL="2324442" indent="0">
              <a:buNone/>
              <a:defRPr sz="1600" b="1"/>
            </a:lvl6pPr>
            <a:lvl7pPr marL="2789330" indent="0">
              <a:buNone/>
              <a:defRPr sz="1600" b="1"/>
            </a:lvl7pPr>
            <a:lvl8pPr marL="3254219" indent="0">
              <a:buNone/>
              <a:defRPr sz="1600" b="1"/>
            </a:lvl8pPr>
            <a:lvl9pPr marL="371910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55506" y="2191992"/>
            <a:ext cx="4137908" cy="39823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7/27/2022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http://freeppt.ru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32456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7/27/2022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http://freeppt.ru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34626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7/27/2022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http://freeppt.ru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1544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6" y="275199"/>
            <a:ext cx="3079865" cy="11711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0082" y="275201"/>
            <a:ext cx="5233332" cy="5899179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076" y="1446396"/>
            <a:ext cx="3079865" cy="4727983"/>
          </a:xfrm>
        </p:spPr>
        <p:txBody>
          <a:bodyPr/>
          <a:lstStyle>
            <a:lvl1pPr marL="0" indent="0">
              <a:buNone/>
              <a:defRPr sz="1400"/>
            </a:lvl1pPr>
            <a:lvl2pPr marL="464889" indent="0">
              <a:buNone/>
              <a:defRPr sz="1200"/>
            </a:lvl2pPr>
            <a:lvl3pPr marL="929776" indent="0">
              <a:buNone/>
              <a:defRPr sz="1000"/>
            </a:lvl3pPr>
            <a:lvl4pPr marL="1394665" indent="0">
              <a:buNone/>
              <a:defRPr sz="900"/>
            </a:lvl4pPr>
            <a:lvl5pPr marL="1859554" indent="0">
              <a:buNone/>
              <a:defRPr sz="900"/>
            </a:lvl5pPr>
            <a:lvl6pPr marL="2324442" indent="0">
              <a:buNone/>
              <a:defRPr sz="900"/>
            </a:lvl6pPr>
            <a:lvl7pPr marL="2789330" indent="0">
              <a:buNone/>
              <a:defRPr sz="900"/>
            </a:lvl7pPr>
            <a:lvl8pPr marL="3254219" indent="0">
              <a:buNone/>
              <a:defRPr sz="900"/>
            </a:lvl8pPr>
            <a:lvl9pPr marL="371910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7/27/2022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http://freeppt.ru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6872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917" y="4838383"/>
            <a:ext cx="5616893" cy="5711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4917" y="617599"/>
            <a:ext cx="5616893" cy="4147185"/>
          </a:xfrm>
        </p:spPr>
        <p:txBody>
          <a:bodyPr/>
          <a:lstStyle>
            <a:lvl1pPr marL="0" indent="0">
              <a:buNone/>
              <a:defRPr sz="3300"/>
            </a:lvl1pPr>
            <a:lvl2pPr marL="464889" indent="0">
              <a:buNone/>
              <a:defRPr sz="2800"/>
            </a:lvl2pPr>
            <a:lvl3pPr marL="929776" indent="0">
              <a:buNone/>
              <a:defRPr sz="2400"/>
            </a:lvl3pPr>
            <a:lvl4pPr marL="1394665" indent="0">
              <a:buNone/>
              <a:defRPr sz="2000"/>
            </a:lvl4pPr>
            <a:lvl5pPr marL="1859554" indent="0">
              <a:buNone/>
              <a:defRPr sz="2000"/>
            </a:lvl5pPr>
            <a:lvl6pPr marL="2324442" indent="0">
              <a:buNone/>
              <a:defRPr sz="2000"/>
            </a:lvl6pPr>
            <a:lvl7pPr marL="2789330" indent="0">
              <a:buNone/>
              <a:defRPr sz="2000"/>
            </a:lvl7pPr>
            <a:lvl8pPr marL="3254219" indent="0">
              <a:buNone/>
              <a:defRPr sz="2000"/>
            </a:lvl8pPr>
            <a:lvl9pPr marL="371910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4917" y="5409582"/>
            <a:ext cx="5616893" cy="811197"/>
          </a:xfrm>
        </p:spPr>
        <p:txBody>
          <a:bodyPr/>
          <a:lstStyle>
            <a:lvl1pPr marL="0" indent="0">
              <a:buNone/>
              <a:defRPr sz="1400"/>
            </a:lvl1pPr>
            <a:lvl2pPr marL="464889" indent="0">
              <a:buNone/>
              <a:defRPr sz="1200"/>
            </a:lvl2pPr>
            <a:lvl3pPr marL="929776" indent="0">
              <a:buNone/>
              <a:defRPr sz="1000"/>
            </a:lvl3pPr>
            <a:lvl4pPr marL="1394665" indent="0">
              <a:buNone/>
              <a:defRPr sz="900"/>
            </a:lvl4pPr>
            <a:lvl5pPr marL="1859554" indent="0">
              <a:buNone/>
              <a:defRPr sz="900"/>
            </a:lvl5pPr>
            <a:lvl6pPr marL="2324442" indent="0">
              <a:buNone/>
              <a:defRPr sz="900"/>
            </a:lvl6pPr>
            <a:lvl7pPr marL="2789330" indent="0">
              <a:buNone/>
              <a:defRPr sz="900"/>
            </a:lvl7pPr>
            <a:lvl8pPr marL="3254219" indent="0">
              <a:buNone/>
              <a:defRPr sz="900"/>
            </a:lvl8pPr>
            <a:lvl9pPr marL="371910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7/27/2022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http://freeppt.ru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82361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http://freeppt.ru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82891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49606" y="278401"/>
            <a:ext cx="2155093" cy="59439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9452" y="278401"/>
            <a:ext cx="6314128" cy="59439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http://freeppt.ru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2786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493" y="4441584"/>
            <a:ext cx="7957265" cy="137279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9493" y="2929590"/>
            <a:ext cx="7957265" cy="1511994"/>
          </a:xfrm>
        </p:spPr>
        <p:txBody>
          <a:bodyPr anchor="b"/>
          <a:lstStyle>
            <a:lvl1pPr marL="0" indent="0">
              <a:buNone/>
              <a:defRPr sz="2000"/>
            </a:lvl1pPr>
            <a:lvl2pPr marL="464927" indent="0">
              <a:buNone/>
              <a:defRPr sz="1800"/>
            </a:lvl2pPr>
            <a:lvl3pPr marL="929853" indent="0">
              <a:buNone/>
              <a:defRPr sz="1600"/>
            </a:lvl3pPr>
            <a:lvl4pPr marL="1394780" indent="0">
              <a:buNone/>
              <a:defRPr sz="1400"/>
            </a:lvl4pPr>
            <a:lvl5pPr marL="1859707" indent="0">
              <a:buNone/>
              <a:defRPr sz="1400"/>
            </a:lvl5pPr>
            <a:lvl6pPr marL="2324633" indent="0">
              <a:buNone/>
              <a:defRPr sz="1400"/>
            </a:lvl6pPr>
            <a:lvl7pPr marL="2789560" indent="0">
              <a:buNone/>
              <a:defRPr sz="1400"/>
            </a:lvl7pPr>
            <a:lvl8pPr marL="3254487" indent="0">
              <a:buNone/>
              <a:defRPr sz="1400"/>
            </a:lvl8pPr>
            <a:lvl9pPr marL="371941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075" y="1612794"/>
            <a:ext cx="4134657" cy="4891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8757" y="1612794"/>
            <a:ext cx="4134657" cy="4891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5" y="276799"/>
            <a:ext cx="8425339" cy="115199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74" y="1547195"/>
            <a:ext cx="4136283" cy="6447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4927" indent="0">
              <a:buNone/>
              <a:defRPr sz="2000" b="1"/>
            </a:lvl2pPr>
            <a:lvl3pPr marL="929853" indent="0">
              <a:buNone/>
              <a:defRPr sz="1800" b="1"/>
            </a:lvl3pPr>
            <a:lvl4pPr marL="1394780" indent="0">
              <a:buNone/>
              <a:defRPr sz="1600" b="1"/>
            </a:lvl4pPr>
            <a:lvl5pPr marL="1859707" indent="0">
              <a:buNone/>
              <a:defRPr sz="1600" b="1"/>
            </a:lvl5pPr>
            <a:lvl6pPr marL="2324633" indent="0">
              <a:buNone/>
              <a:defRPr sz="1600" b="1"/>
            </a:lvl6pPr>
            <a:lvl7pPr marL="2789560" indent="0">
              <a:buNone/>
              <a:defRPr sz="1600" b="1"/>
            </a:lvl7pPr>
            <a:lvl8pPr marL="3254487" indent="0">
              <a:buNone/>
              <a:defRPr sz="1600" b="1"/>
            </a:lvl8pPr>
            <a:lvl9pPr marL="371941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074" y="2191992"/>
            <a:ext cx="4136283" cy="39823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55506" y="1547195"/>
            <a:ext cx="4137908" cy="6447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4927" indent="0">
              <a:buNone/>
              <a:defRPr sz="2000" b="1"/>
            </a:lvl2pPr>
            <a:lvl3pPr marL="929853" indent="0">
              <a:buNone/>
              <a:defRPr sz="1800" b="1"/>
            </a:lvl3pPr>
            <a:lvl4pPr marL="1394780" indent="0">
              <a:buNone/>
              <a:defRPr sz="1600" b="1"/>
            </a:lvl4pPr>
            <a:lvl5pPr marL="1859707" indent="0">
              <a:buNone/>
              <a:defRPr sz="1600" b="1"/>
            </a:lvl5pPr>
            <a:lvl6pPr marL="2324633" indent="0">
              <a:buNone/>
              <a:defRPr sz="1600" b="1"/>
            </a:lvl6pPr>
            <a:lvl7pPr marL="2789560" indent="0">
              <a:buNone/>
              <a:defRPr sz="1600" b="1"/>
            </a:lvl7pPr>
            <a:lvl8pPr marL="3254487" indent="0">
              <a:buNone/>
              <a:defRPr sz="1600" b="1"/>
            </a:lvl8pPr>
            <a:lvl9pPr marL="371941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5506" y="2191992"/>
            <a:ext cx="4137908" cy="39823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5" y="275199"/>
            <a:ext cx="3079865" cy="11711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60082" y="275200"/>
            <a:ext cx="5233332" cy="5899179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075" y="1446395"/>
            <a:ext cx="3079865" cy="4727983"/>
          </a:xfrm>
        </p:spPr>
        <p:txBody>
          <a:bodyPr/>
          <a:lstStyle>
            <a:lvl1pPr marL="0" indent="0">
              <a:buNone/>
              <a:defRPr sz="1400"/>
            </a:lvl1pPr>
            <a:lvl2pPr marL="464927" indent="0">
              <a:buNone/>
              <a:defRPr sz="1200"/>
            </a:lvl2pPr>
            <a:lvl3pPr marL="929853" indent="0">
              <a:buNone/>
              <a:defRPr sz="1000"/>
            </a:lvl3pPr>
            <a:lvl4pPr marL="1394780" indent="0">
              <a:buNone/>
              <a:defRPr sz="900"/>
            </a:lvl4pPr>
            <a:lvl5pPr marL="1859707" indent="0">
              <a:buNone/>
              <a:defRPr sz="900"/>
            </a:lvl5pPr>
            <a:lvl6pPr marL="2324633" indent="0">
              <a:buNone/>
              <a:defRPr sz="900"/>
            </a:lvl6pPr>
            <a:lvl7pPr marL="2789560" indent="0">
              <a:buNone/>
              <a:defRPr sz="900"/>
            </a:lvl7pPr>
            <a:lvl8pPr marL="3254487" indent="0">
              <a:buNone/>
              <a:defRPr sz="900"/>
            </a:lvl8pPr>
            <a:lvl9pPr marL="371941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917" y="4838383"/>
            <a:ext cx="5616893" cy="5711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4917" y="617598"/>
            <a:ext cx="5616893" cy="4147185"/>
          </a:xfrm>
        </p:spPr>
        <p:txBody>
          <a:bodyPr/>
          <a:lstStyle>
            <a:lvl1pPr marL="0" indent="0">
              <a:buNone/>
              <a:defRPr sz="3300"/>
            </a:lvl1pPr>
            <a:lvl2pPr marL="464927" indent="0">
              <a:buNone/>
              <a:defRPr sz="2800"/>
            </a:lvl2pPr>
            <a:lvl3pPr marL="929853" indent="0">
              <a:buNone/>
              <a:defRPr sz="2400"/>
            </a:lvl3pPr>
            <a:lvl4pPr marL="1394780" indent="0">
              <a:buNone/>
              <a:defRPr sz="2000"/>
            </a:lvl4pPr>
            <a:lvl5pPr marL="1859707" indent="0">
              <a:buNone/>
              <a:defRPr sz="2000"/>
            </a:lvl5pPr>
            <a:lvl6pPr marL="2324633" indent="0">
              <a:buNone/>
              <a:defRPr sz="2000"/>
            </a:lvl6pPr>
            <a:lvl7pPr marL="2789560" indent="0">
              <a:buNone/>
              <a:defRPr sz="2000"/>
            </a:lvl7pPr>
            <a:lvl8pPr marL="3254487" indent="0">
              <a:buNone/>
              <a:defRPr sz="2000"/>
            </a:lvl8pPr>
            <a:lvl9pPr marL="3719413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4917" y="5409581"/>
            <a:ext cx="5616893" cy="811197"/>
          </a:xfrm>
        </p:spPr>
        <p:txBody>
          <a:bodyPr/>
          <a:lstStyle>
            <a:lvl1pPr marL="0" indent="0">
              <a:buNone/>
              <a:defRPr sz="1400"/>
            </a:lvl1pPr>
            <a:lvl2pPr marL="464927" indent="0">
              <a:buNone/>
              <a:defRPr sz="1200"/>
            </a:lvl2pPr>
            <a:lvl3pPr marL="929853" indent="0">
              <a:buNone/>
              <a:defRPr sz="1000"/>
            </a:lvl3pPr>
            <a:lvl4pPr marL="1394780" indent="0">
              <a:buNone/>
              <a:defRPr sz="900"/>
            </a:lvl4pPr>
            <a:lvl5pPr marL="1859707" indent="0">
              <a:buNone/>
              <a:defRPr sz="900"/>
            </a:lvl5pPr>
            <a:lvl6pPr marL="2324633" indent="0">
              <a:buNone/>
              <a:defRPr sz="900"/>
            </a:lvl6pPr>
            <a:lvl7pPr marL="2789560" indent="0">
              <a:buNone/>
              <a:defRPr sz="900"/>
            </a:lvl7pPr>
            <a:lvl8pPr marL="3254487" indent="0">
              <a:buNone/>
              <a:defRPr sz="900"/>
            </a:lvl8pPr>
            <a:lvl9pPr marL="371941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eartSlai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361488" cy="69135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4690" y="335999"/>
            <a:ext cx="8425339" cy="115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075" y="1612794"/>
            <a:ext cx="8425339" cy="489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" y="6575977"/>
            <a:ext cx="1732525" cy="33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5pPr>
      <a:lvl6pPr marL="464927" algn="ctr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6pPr>
      <a:lvl7pPr marL="929853" algn="ctr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7pPr>
      <a:lvl8pPr marL="1394780" algn="ctr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8pPr>
      <a:lvl9pPr marL="1859707" algn="ctr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9pPr>
    </p:titleStyle>
    <p:bodyStyle>
      <a:lvl1pPr marL="348695" indent="-348695" algn="l" rtl="0" eaLnBrk="1" fontAlgn="base" hangingPunct="1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55506" indent="-290579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62317" indent="-23246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27243" indent="-23246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92170" indent="-2324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57097" indent="-2324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22023" indent="-2324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86950" indent="-2324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51877" indent="-2324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29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4927" algn="l" defTabSz="929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9853" algn="l" defTabSz="929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4780" algn="l" defTabSz="929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9707" algn="l" defTabSz="929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4633" algn="l" defTabSz="929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89560" algn="l" defTabSz="929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4487" algn="l" defTabSz="929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19413" algn="l" defTabSz="929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6" y="276799"/>
            <a:ext cx="8425339" cy="1151996"/>
          </a:xfrm>
          <a:prstGeom prst="rect">
            <a:avLst/>
          </a:prstGeom>
        </p:spPr>
        <p:txBody>
          <a:bodyPr vert="horz" lIns="92977" tIns="46490" rIns="92977" bIns="464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76" y="1612796"/>
            <a:ext cx="8425339" cy="4561584"/>
          </a:xfrm>
          <a:prstGeom prst="rect">
            <a:avLst/>
          </a:prstGeom>
        </p:spPr>
        <p:txBody>
          <a:bodyPr vert="horz" lIns="92977" tIns="46490" rIns="92977" bIns="464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68076" y="6406378"/>
            <a:ext cx="2184347" cy="367999"/>
          </a:xfrm>
          <a:prstGeom prst="rect">
            <a:avLst/>
          </a:prstGeom>
        </p:spPr>
        <p:txBody>
          <a:bodyPr vert="horz" lIns="92977" tIns="46490" rIns="92977" bIns="464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64495-4ECE-4679-A3EA-428223BF6A7A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98510" y="6406378"/>
            <a:ext cx="2964471" cy="367999"/>
          </a:xfrm>
          <a:prstGeom prst="rect">
            <a:avLst/>
          </a:prstGeom>
        </p:spPr>
        <p:txBody>
          <a:bodyPr vert="horz" lIns="92977" tIns="46490" rIns="92977" bIns="464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http://freeppt.ru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09068" y="6406378"/>
            <a:ext cx="2184347" cy="367999"/>
          </a:xfrm>
          <a:prstGeom prst="rect">
            <a:avLst/>
          </a:prstGeom>
        </p:spPr>
        <p:txBody>
          <a:bodyPr vert="horz" lIns="92977" tIns="46490" rIns="92977" bIns="464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0145A-F7C9-44A8-A80A-2BEEFC500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69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29776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8667" indent="-348667" algn="l" defTabSz="929776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55444" indent="-290555" algn="l" defTabSz="9297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221" indent="-232444" algn="l" defTabSz="929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7109" indent="-232444" algn="l" defTabSz="9297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1998" indent="-232444" algn="l" defTabSz="9297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886" indent="-232444" algn="l" defTabSz="9297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1774" indent="-232444" algn="l" defTabSz="9297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6663" indent="-232444" algn="l" defTabSz="9297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51552" indent="-232444" algn="l" defTabSz="9297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9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4889" algn="l" defTabSz="929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9776" algn="l" defTabSz="929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4665" algn="l" defTabSz="929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9554" algn="l" defTabSz="929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4442" algn="l" defTabSz="929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89330" algn="l" defTabSz="929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4219" algn="l" defTabSz="929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19107" algn="l" defTabSz="929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5" Type="http://schemas.microsoft.com/office/2007/relationships/hdphoto" Target="../media/hdphoto7.wdp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jpeg"/><Relationship Id="rId5" Type="http://schemas.microsoft.com/office/2007/relationships/hdphoto" Target="../media/hdphoto9.wdp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9.jpeg"/><Relationship Id="rId7" Type="http://schemas.microsoft.com/office/2007/relationships/hdphoto" Target="../media/hdphoto11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jpeg"/><Relationship Id="rId5" Type="http://schemas.microsoft.com/office/2007/relationships/hdphoto" Target="../media/hdphoto10.wdp"/><Relationship Id="rId4" Type="http://schemas.openxmlformats.org/officeDocument/2006/relationships/image" Target="../media/image40.jpeg"/><Relationship Id="rId9" Type="http://schemas.microsoft.com/office/2007/relationships/hdphoto" Target="../media/hdphoto1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jpeg"/><Relationship Id="rId5" Type="http://schemas.microsoft.com/office/2007/relationships/hdphoto" Target="../media/hdphoto14.wdp"/><Relationship Id="rId4" Type="http://schemas.openxmlformats.org/officeDocument/2006/relationships/image" Target="../media/image47.jpeg"/><Relationship Id="rId9" Type="http://schemas.microsoft.com/office/2007/relationships/hdphoto" Target="../media/hdphoto16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2.wdp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microsoft.com/office/2007/relationships/hdphoto" Target="../media/hdphoto5.wdp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пк\Documents\АНО\СДУ\2022 год Пилот\Человечки\Group_45.pn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1796" r="8177" b="9115"/>
          <a:stretch/>
        </p:blipFill>
        <p:spPr bwMode="auto">
          <a:xfrm>
            <a:off x="6214573" y="3868959"/>
            <a:ext cx="2798572" cy="246865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0061" y="117550"/>
            <a:ext cx="9141366" cy="6676875"/>
          </a:xfrm>
          <a:prstGeom prst="rect">
            <a:avLst/>
          </a:prstGeom>
          <a:noFill/>
          <a:ln w="82550" cmpd="tri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985" tIns="46493" rIns="92985" bIns="46493" rtlCol="0" anchor="ctr"/>
          <a:lstStyle/>
          <a:p>
            <a:pPr algn="ctr"/>
            <a:endParaRPr lang="ru-RU"/>
          </a:p>
        </p:txBody>
      </p:sp>
      <p:sp>
        <p:nvSpPr>
          <p:cNvPr id="5" name="Поле 3"/>
          <p:cNvSpPr txBox="1"/>
          <p:nvPr/>
        </p:nvSpPr>
        <p:spPr>
          <a:xfrm>
            <a:off x="1183848" y="1223739"/>
            <a:ext cx="6929745" cy="387954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2985" tIns="46493" rIns="92985" bIns="46493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Aft>
                <a:spcPts val="1017"/>
              </a:spcAft>
            </a:pP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Реализация </a:t>
            </a:r>
            <a:endParaRPr lang="ru-RU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1017"/>
              </a:spcAft>
            </a:pP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пилотного проекта</a:t>
            </a:r>
            <a:endParaRPr lang="ru-RU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1017"/>
              </a:spcAft>
            </a:pP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по внедрению Типовой модели</a:t>
            </a:r>
            <a:endParaRPr lang="ru-RU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1017"/>
              </a:spcAft>
            </a:pP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системы долговременного ухода </a:t>
            </a:r>
            <a:endParaRPr lang="ru-RU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1017"/>
              </a:spcAft>
            </a:pP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за гражданами</a:t>
            </a: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пожилого возраста</a:t>
            </a:r>
          </a:p>
          <a:p>
            <a:pPr algn="ctr">
              <a:spcAft>
                <a:spcPts val="1017"/>
              </a:spcAft>
            </a:pP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и инвалидами</a:t>
            </a:r>
            <a:endParaRPr lang="ru-RU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spcAft>
                <a:spcPts val="1017"/>
              </a:spcAft>
            </a:pP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     на территории г. о. Чапаевск</a:t>
            </a:r>
            <a:endParaRPr lang="ru-RU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265" y="248217"/>
            <a:ext cx="865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Автономная некоммерческая организация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«Центр социального обслуживания населения Юго-Западного округа»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3848" y="5688235"/>
            <a:ext cx="6362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«Система долговременного ухода – это комплексная программа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поддержки  граждан пожилого возраста и инвалидов, частично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 полностью утративших  способность к самообслуживанию».</a:t>
            </a:r>
          </a:p>
          <a:p>
            <a:pPr algn="r"/>
            <a:r>
              <a:rPr lang="ru-RU" sz="1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Агенство</a:t>
            </a:r>
            <a:r>
              <a:rPr lang="ru-RU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стратегических инициатив</a:t>
            </a:r>
          </a:p>
        </p:txBody>
      </p:sp>
    </p:spTree>
    <p:extLst>
      <p:ext uri="{BB962C8B-B14F-4D97-AF65-F5344CB8AC3E}">
        <p14:creationId xmlns:p14="http://schemas.microsoft.com/office/powerpoint/2010/main" val="21280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000225"/>
            <a:ext cx="9361487" cy="554153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2985" tIns="46493" rIns="92985" bIns="46493">
            <a:spAutoFit/>
          </a:bodyPr>
          <a:lstStyle/>
          <a:p>
            <a:pPr marL="464927" indent="-464927" algn="just">
              <a:buFont typeface="Wingdings" pitchFamily="2" charset="2"/>
              <a:buChar char="v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за 2021 год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нами передана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информация о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24-х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получателях социальных услуг, которым были необходимы технические средства реабилитации;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о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получателях, которые выразили желание посещать отделение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дневного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пребывания;</a:t>
            </a:r>
          </a:p>
          <a:p>
            <a:pPr lvl="0" algn="just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464927" indent="-464927" algn="just">
              <a:buFont typeface="Wingdings" pitchFamily="2" charset="2"/>
              <a:buChar char="v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за шесть  месяцев 2022 года  нами передана информация                                                      о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55-ти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получателях  социальных услуг, которым  необходимы технические средства реабилитации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64927" indent="-464927" algn="just">
              <a:buFont typeface="Wingdings" pitchFamily="2" charset="2"/>
              <a:buChar char="v"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64927" indent="-464927" algn="just">
              <a:buFont typeface="Wingdings" pitchFamily="2" charset="2"/>
              <a:buChar char="v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астер-классы ШРУ  посетили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социальных работников.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464927" indent="-464927" algn="just">
              <a:buFont typeface="Wingdings" pitchFamily="2" charset="2"/>
              <a:buChar char="v"/>
            </a:pP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  <a:p>
            <a:pPr marL="464927" indent="-464927" algn="just">
              <a:buFont typeface="Wingdings" pitchFamily="2" charset="2"/>
              <a:buChar char="v"/>
            </a:pP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64927" indent="-464927" algn="just">
              <a:buFont typeface="Wingdings" pitchFamily="2" charset="2"/>
              <a:buChar char="v"/>
            </a:pP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64927" indent="-464927" algn="just">
              <a:buFont typeface="Wingdings" pitchFamily="2" charset="2"/>
              <a:buChar char="v"/>
            </a:pP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64927" indent="-464927" algn="just">
              <a:buFont typeface="Wingdings" pitchFamily="2" charset="2"/>
              <a:buChar char="v"/>
            </a:pP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64927" indent="-464927" algn="just">
              <a:buFont typeface="Wingdings" pitchFamily="2" charset="2"/>
              <a:buChar char="v"/>
            </a:pP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64927" indent="-464927" algn="just">
              <a:buFont typeface="Wingdings" pitchFamily="2" charset="2"/>
              <a:buChar char="v"/>
            </a:pP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863" y="190125"/>
            <a:ext cx="8817101" cy="641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2985" tIns="46493" rIns="92985" bIns="46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 sz="3100" b="1" dirty="0">
              <a:solidFill>
                <a:schemeClr val="bg1"/>
              </a:solidFill>
              <a:effectLst>
                <a:glow rad="63500">
                  <a:srgbClr val="FFFF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1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1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ГКУ СО «КЦСОН Юго-Западного округа» </a:t>
            </a:r>
          </a:p>
          <a:p>
            <a:pPr lvl="0" algn="ctr"/>
            <a:endParaRPr lang="ru-RU" sz="3100" b="1" dirty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к\Documents\АНО\СДУ\2022 год Пилот\Фото\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23" t="17109" r="15571" b="19380"/>
          <a:stretch/>
        </p:blipFill>
        <p:spPr bwMode="auto">
          <a:xfrm>
            <a:off x="2726468" y="4363445"/>
            <a:ext cx="3274505" cy="230988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к\Documents\АНО\СДУ\2022 год Пилот\Фото\1 (8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6" t="5054" b="10665"/>
          <a:stretch/>
        </p:blipFill>
        <p:spPr bwMode="auto">
          <a:xfrm>
            <a:off x="5909639" y="4363445"/>
            <a:ext cx="3451848" cy="23098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363446"/>
            <a:ext cx="2726468" cy="2309885"/>
          </a:xfrm>
          <a:prstGeom prst="rect">
            <a:avLst/>
          </a:prstGeom>
          <a:solidFill>
            <a:schemeClr val="bg2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  <a:softEdge rad="3175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2985" tIns="46493" rIns="92985" bIns="46493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Социальные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работники</a:t>
            </a:r>
          </a:p>
          <a:p>
            <a:pPr algn="ctr"/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на занятии в </a:t>
            </a:r>
          </a:p>
          <a:p>
            <a:pPr algn="ctr"/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«Школе родственного</a:t>
            </a:r>
          </a:p>
          <a:p>
            <a:pPr algn="ctr"/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ухода» </a:t>
            </a:r>
          </a:p>
          <a:p>
            <a:pPr algn="ctr"/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при Комплексном</a:t>
            </a:r>
          </a:p>
          <a:p>
            <a:pPr algn="ctr"/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центре </a:t>
            </a:r>
          </a:p>
          <a:p>
            <a:pPr algn="ctr"/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социального</a:t>
            </a:r>
          </a:p>
          <a:p>
            <a:pPr algn="ctr"/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обслуживания </a:t>
            </a:r>
          </a:p>
          <a:p>
            <a:pPr algn="ctr"/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н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38169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е 289"/>
          <p:cNvSpPr txBox="1"/>
          <p:nvPr/>
        </p:nvSpPr>
        <p:spPr>
          <a:xfrm>
            <a:off x="1" y="1924504"/>
            <a:ext cx="5786554" cy="4917167"/>
          </a:xfrm>
          <a:prstGeom prst="rect">
            <a:avLst/>
          </a:prstGeom>
          <a:solidFill>
            <a:schemeClr val="bg2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2985" tIns="46493" rIns="92985" bIns="46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17"/>
              </a:spcAft>
            </a:pPr>
            <a:r>
              <a:rPr lang="ru-RU" sz="2100" b="1" i="1" dirty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/>
                <a:ea typeface="Calibri"/>
                <a:cs typeface="Times New Roman"/>
              </a:rPr>
              <a:t>Соглашением о взаимодействии от апреля 2022 года предусмотрено проведение Центром занятий с социальными работниками отдела социального обслуживания  населения Чапаевский, задействованными в пилотном проекте, по профилактике неинфекционных заболеваний. Специалисты Центра также организуют практические занятия по ведению Дневников наблюдений за состоянием здоровья получателей социальных услуг, предусмотренных</a:t>
            </a:r>
            <a:r>
              <a:rPr lang="ru-RU" sz="2100" b="1" dirty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2100" b="1" i="1" dirty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/>
                <a:ea typeface="Calibri"/>
                <a:cs typeface="Times New Roman"/>
              </a:rPr>
              <a:t>методическими рекомендациями Минтруда РФ</a:t>
            </a:r>
            <a:r>
              <a:rPr lang="ru-RU" sz="2100" b="1" i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Calibri"/>
                <a:cs typeface="Times New Roman"/>
              </a:rPr>
              <a:t>.  </a:t>
            </a:r>
            <a:endParaRPr lang="ru-RU" sz="21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240" y="190125"/>
            <a:ext cx="9022353" cy="15240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2985" tIns="46493" rIns="92985" bIns="46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31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1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ГБУЗ СО «Чапаевский межмуниципальный центр общественного здоровья и медицинской профилактики»</a:t>
            </a:r>
          </a:p>
        </p:txBody>
      </p:sp>
      <p:pic>
        <p:nvPicPr>
          <p:cNvPr id="1026" name="Picture 2" descr="C:\Users\пк\Documents\АНО\СДУ\2022 год Пилот\Фото\IMG-7144e0dcf8e4e339c2a75a0de67ea76e-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47"/>
          <a:stretch/>
        </p:blipFill>
        <p:spPr bwMode="auto">
          <a:xfrm>
            <a:off x="5786556" y="1924624"/>
            <a:ext cx="3574933" cy="1928540"/>
          </a:xfrm>
          <a:prstGeom prst="rect">
            <a:avLst/>
          </a:prstGeom>
          <a:noFill/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ocuments\АНО\СДУ\2022 год Пилот\Фото\IM0acd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4"/>
          <a:stretch/>
        </p:blipFill>
        <p:spPr bwMode="auto">
          <a:xfrm>
            <a:off x="5786556" y="3457173"/>
            <a:ext cx="3574932" cy="3391912"/>
          </a:xfrm>
          <a:prstGeom prst="rect">
            <a:avLst/>
          </a:prstGeom>
          <a:noFill/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1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240" y="190125"/>
            <a:ext cx="9022353" cy="15240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2985" tIns="46493" rIns="92985" bIns="46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3100" b="1" dirty="0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4.  Общественный совет  ветеранов, городское общество инвалидов, «серебряные» волонтёры</a:t>
            </a:r>
          </a:p>
        </p:txBody>
      </p:sp>
      <p:pic>
        <p:nvPicPr>
          <p:cNvPr id="3074" name="Picture 2" descr="C:\Users\пк\Documents\АНО\1 (6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9" b="9991"/>
          <a:stretch/>
        </p:blipFill>
        <p:spPr bwMode="auto">
          <a:xfrm>
            <a:off x="144240" y="1879839"/>
            <a:ext cx="3012065" cy="23755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к\Documents\АНО\5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2" b="10523"/>
          <a:stretch/>
        </p:blipFill>
        <p:spPr bwMode="auto">
          <a:xfrm>
            <a:off x="144240" y="3850125"/>
            <a:ext cx="3012065" cy="285022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к\Documents\АНО\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7" b="27083"/>
          <a:stretch/>
        </p:blipFill>
        <p:spPr bwMode="auto">
          <a:xfrm>
            <a:off x="2968690" y="4958751"/>
            <a:ext cx="3627408" cy="174159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к\Documents\АНО\СДУ\2022 год Пилот\Фото\фото1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5972"/>
          <a:stretch/>
        </p:blipFill>
        <p:spPr bwMode="auto">
          <a:xfrm>
            <a:off x="6633822" y="5013625"/>
            <a:ext cx="2532771" cy="168672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е 289"/>
          <p:cNvSpPr txBox="1"/>
          <p:nvPr/>
        </p:nvSpPr>
        <p:spPr>
          <a:xfrm>
            <a:off x="2837726" y="1879839"/>
            <a:ext cx="6328867" cy="3093982"/>
          </a:xfrm>
          <a:prstGeom prst="rect">
            <a:avLst/>
          </a:prstGeom>
          <a:solidFill>
            <a:schemeClr val="bg2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2985" tIns="46493" rIns="92985" bIns="4649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17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настоящее время становится необходимым привлечение всех слоев общества к организации работы с пожилыми людьми. Ориентация на общественные интересы и запросы гарантирует целевое и адресное  приложение усилий и действий  всех социальных и медицинских организаций. Активная отзывчивость общественных организаций, объединяющих  людей старшего  поколения, помогает находить подчас неожиданные и нестандартные способы решения проблем нуждающихся пожилых людей.</a:t>
            </a:r>
            <a:endParaRPr lang="ru-RU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19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560384" y="2661822"/>
            <a:ext cx="36966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    Начальник отдела социального обслуживания населения Чапаевский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АНО «ЦСОН Юго Западного округа»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Оксана Воробьева:</a:t>
            </a:r>
            <a:r>
              <a:rPr lang="ru-RU" sz="1400" b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Работа в рамках пилотного проекта, несмотря на трудности, принесла много положительных  факторов в процесс обслуживания на дому. Один из них –повышение профессиональных </a:t>
            </a:r>
          </a:p>
          <a:p>
            <a:pPr algn="ctr"/>
            <a:r>
              <a:rPr lang="ru-RU" sz="14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b="1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омпетенций социальных работников.   </a:t>
            </a:r>
            <a:endParaRPr lang="ru-RU" sz="1400" b="1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479" y="167726"/>
            <a:ext cx="9022353" cy="82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2985" tIns="46493" rIns="92985" bIns="46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Мнения участников межведомственного взаимодействия</a:t>
            </a:r>
            <a:endParaRPr lang="ru-RU" sz="2800" b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8374" y="1142608"/>
            <a:ext cx="3176346" cy="172354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1200" b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внештатный гериатр </a:t>
            </a:r>
            <a:endParaRPr lang="ru-RU" sz="1200" b="1" dirty="0" smtClean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министерства </a:t>
            </a:r>
            <a:r>
              <a:rPr lang="ru-RU" sz="1200" b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здравоохранения </a:t>
            </a:r>
            <a:endParaRPr lang="ru-RU" sz="1200" b="1" dirty="0" smtClean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Самарской </a:t>
            </a:r>
            <a:r>
              <a:rPr lang="ru-RU" sz="1200" b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области, </a:t>
            </a:r>
            <a:r>
              <a:rPr lang="ru-RU" sz="1200" b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доктор </a:t>
            </a:r>
            <a:r>
              <a:rPr lang="ru-RU" sz="1200" b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медицинских наук </a:t>
            </a:r>
            <a:r>
              <a:rPr lang="ru-RU" sz="1200" b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Светлана Булгакова: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Наша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цель - добавить годы жизни и жизнь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годам - не просто сделать человека долгожителем, но и помочь ему радоваться каждому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дню.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01603" y="4911427"/>
            <a:ext cx="334988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Заместитель главного  врача ГБУЗ «СОКГБ» к.м.н.,  врач-гериатр Пётр Романчук :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собираем для вас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информацию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 диагностике и лечении, делимся советами по уходу, организуем консультации с ведущими специалистами, поддерживаем сообщество, где можно получить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совет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моральную поддержку.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t="9850"/>
          <a:stretch/>
        </p:blipFill>
        <p:spPr bwMode="auto">
          <a:xfrm>
            <a:off x="4527043" y="1363906"/>
            <a:ext cx="1126695" cy="128095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671051" y="1164247"/>
            <a:ext cx="350412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Главный врач Чапаевской ЦГБ Николай </a:t>
            </a:r>
            <a:r>
              <a:rPr lang="ru-RU" sz="1200" b="1" dirty="0" err="1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Юрицин</a:t>
            </a:r>
            <a:r>
              <a:rPr lang="ru-RU" sz="1200" b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b="1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Мой опыт работы показывает, что совместными усилиями можно добиться значительных результатов. А мы проделали большую работу вместе с социальной службой и результаты есть.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490" y="3022965"/>
            <a:ext cx="1102248" cy="138269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пк\Pictures\Булгако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47" y="1316163"/>
            <a:ext cx="1142532" cy="134565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560384" y="4851343"/>
            <a:ext cx="372545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«Серебряный волонтёр» г. о. Чапаевск Ольга Александровна Панюкова: </a:t>
            </a:r>
            <a:r>
              <a:rPr lang="ru-RU" sz="1400" b="1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Волонтёрская деятельность в сфере социального обслуживания старшего поколения - для нас особая миссия. Мы рады, что  принимаем посильное участие в поддержке пожилых, одиноких граждан. Помогая  другим, мы многому учимся в плане продления здорового долголетия для себя. </a:t>
            </a:r>
            <a:endParaRPr lang="ru-RU" sz="1400" b="1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пк\Documents\АНО\СДУ\2022 год Пилот\Фото\PvcyI7b111Qxn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2" t="10973" r="29447" b="40157"/>
          <a:stretch/>
        </p:blipFill>
        <p:spPr bwMode="auto">
          <a:xfrm>
            <a:off x="4551490" y="5187389"/>
            <a:ext cx="1102248" cy="142434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ocuments\АНО\СДУ\2022 год Пилот\ДмитриеваМС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4" t="7383" r="34031" b="47082"/>
          <a:stretch/>
        </p:blipFill>
        <p:spPr bwMode="auto">
          <a:xfrm>
            <a:off x="178006" y="3133020"/>
            <a:ext cx="1121112" cy="138282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к\Documents\АНО\СДУ\2022 год Пилот\Фото\РоманчукПИ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82" y="5342802"/>
            <a:ext cx="1144361" cy="126236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71412" y="2866157"/>
            <a:ext cx="32556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Главный врач ГБУЗ «СОКГБ» , к.м.н., врач-невролог  </a:t>
            </a:r>
            <a:r>
              <a:rPr lang="ru-RU" sz="1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Мария Дмитриева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300" b="1" smtClean="0">
                <a:latin typeface="Times New Roman" pitchFamily="18" charset="0"/>
                <a:cs typeface="Times New Roman" pitchFamily="18" charset="0"/>
              </a:rPr>
              <a:t>Здоровое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долголетие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– это, регулярные физические упражнения, функциональное и сбалансированное питание, поддержание когнитивных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функций,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социальная активность и постоянное общение, отказ от вредных привычек</a:t>
            </a:r>
            <a:r>
              <a:rPr lang="ru-RU" sz="13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b="1" smtClean="0">
                <a:latin typeface="Times New Roman" pitchFamily="18" charset="0"/>
                <a:cs typeface="Times New Roman" pitchFamily="18" charset="0"/>
              </a:rPr>
              <a:t>ежегодные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диспансерные осмотры и динамическое наблюдение.</a:t>
            </a:r>
          </a:p>
        </p:txBody>
      </p:sp>
    </p:spTree>
    <p:extLst>
      <p:ext uri="{BB962C8B-B14F-4D97-AF65-F5344CB8AC3E}">
        <p14:creationId xmlns:p14="http://schemas.microsoft.com/office/powerpoint/2010/main" val="228742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е 24"/>
          <p:cNvSpPr txBox="1"/>
          <p:nvPr/>
        </p:nvSpPr>
        <p:spPr>
          <a:xfrm>
            <a:off x="220643" y="190126"/>
            <a:ext cx="8920202" cy="4354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2985" tIns="46493" rIns="92985" bIns="46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300" b="1" kern="1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  <a:cs typeface="Tahoma"/>
              </a:rPr>
              <a:t>Кадры</a:t>
            </a:r>
            <a:endParaRPr lang="ru-RU" sz="3300" b="1" kern="1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/>
              <a:ea typeface="Segoe UI"/>
              <a:cs typeface="Tahoma"/>
            </a:endParaRPr>
          </a:p>
        </p:txBody>
      </p:sp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220644" y="822040"/>
            <a:ext cx="8920204" cy="29939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vert="horz" wrap="square" lIns="92985" tIns="46493" rIns="92985" bIns="46493" anchor="t" anchorCtr="0">
            <a:noAutofit/>
          </a:bodyPr>
          <a:lstStyle/>
          <a:p>
            <a:pPr marL="348695" indent="-348695">
              <a:spcAft>
                <a:spcPts val="0"/>
              </a:spcAft>
              <a:buBlip>
                <a:blip r:embed="rId2"/>
              </a:buBlip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рамках пилотного проекта прошли обучение и повысили свою квалификацию по программе 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«Уход за гражданами пожилого возраста и инвалидами с дефицитом              самообслуживания на дому»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114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социальных работников;</a:t>
            </a:r>
          </a:p>
          <a:p>
            <a:pPr marL="348695" indent="-348695">
              <a:spcAft>
                <a:spcPts val="0"/>
              </a:spcAft>
              <a:buBlip>
                <a:blip r:embed="rId2"/>
              </a:buBlip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Приняты вновь на должность социального работника</a:t>
            </a:r>
            <a:r>
              <a:rPr lang="ru-RU" sz="16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22</a:t>
            </a:r>
            <a:r>
              <a:rPr lang="ru-RU" sz="16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человека;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348695" indent="-348695">
              <a:spcAft>
                <a:spcPts val="0"/>
              </a:spcAft>
              <a:buBlip>
                <a:blip r:embed="rId2"/>
              </a:buBlip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Приняты  </a:t>
            </a:r>
            <a:r>
              <a:rPr lang="ru-RU" b="1" dirty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  <a:cs typeface="Times New Roman"/>
              </a:rPr>
              <a:t>две</a:t>
            </a:r>
            <a:r>
              <a:rPr lang="ru-RU" sz="16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выпускницы Чапаевского губернского колледжа, закончивших обучение  по специальности 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  <a:cs typeface="Times New Roman"/>
              </a:rPr>
              <a:t>«Социальная работа»;</a:t>
            </a:r>
            <a:endParaRPr lang="ru-RU" sz="11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8695" indent="-348695">
              <a:spcAft>
                <a:spcPts val="0"/>
              </a:spcAft>
              <a:buBlip>
                <a:blip r:embed="rId2"/>
              </a:buBlip>
            </a:pPr>
            <a:r>
              <a:rPr lang="ru-RU" sz="1600" b="1" dirty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Один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специалист по социальной работе обучен (за счёт собственных средств организации) по программе  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Calibri"/>
                <a:cs typeface="Times New Roman"/>
              </a:rPr>
              <a:t>«Тренер – преподаватель: современные методы долговременного ухода»;</a:t>
            </a:r>
            <a:endParaRPr lang="ru-RU" sz="11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8695" indent="-348695">
              <a:spcAft>
                <a:spcPts val="1017"/>
              </a:spcAft>
              <a:buBlip>
                <a:blip r:embed="rId2"/>
              </a:buBlip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Начальник отдела Чапаевский  проходит обучение (за счёт собственных средств)                                         в Московском Свято-Филаретовском институте по специальности                                               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Calibri"/>
                <a:cs typeface="Times New Roman"/>
              </a:rPr>
              <a:t>«Социальный   координатор»</a:t>
            </a:r>
          </a:p>
          <a:p>
            <a:pPr marL="348695" indent="-348695">
              <a:spcAft>
                <a:spcPts val="1017"/>
              </a:spcAft>
              <a:buBlip>
                <a:blip r:embed="rId2"/>
              </a:buBlip>
            </a:pP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8695" indent="-348695">
              <a:spcAft>
                <a:spcPts val="1017"/>
              </a:spcAft>
              <a:buBlip>
                <a:blip r:embed="rId2"/>
              </a:buBlip>
            </a:pP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8695" indent="-348695">
              <a:spcAft>
                <a:spcPts val="1017"/>
              </a:spcAft>
              <a:buBlip>
                <a:blip r:embed="rId2"/>
              </a:buBlip>
            </a:pP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8695" indent="-348695">
              <a:spcAft>
                <a:spcPts val="1017"/>
              </a:spcAft>
              <a:buBlip>
                <a:blip r:embed="rId2"/>
              </a:buBlip>
            </a:pP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8695" indent="-348695">
              <a:spcAft>
                <a:spcPts val="1017"/>
              </a:spcAft>
              <a:buBlip>
                <a:blip r:embed="rId2"/>
              </a:buBlip>
            </a:pP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8695" indent="-348695">
              <a:spcAft>
                <a:spcPts val="1017"/>
              </a:spcAft>
              <a:buBlip>
                <a:blip r:embed="rId2"/>
              </a:buBlip>
            </a:pP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1017"/>
              </a:spcAft>
            </a:pP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Picture 3" descr="C:\Users\пк\AppData\Local\Microsoft\Windows\Temporary Internet Files\Content.IE5\0G5HC4FN\практическая часть4 (1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"/>
          <a:stretch/>
        </p:blipFill>
        <p:spPr bwMode="auto">
          <a:xfrm>
            <a:off x="204220" y="3963419"/>
            <a:ext cx="2117462" cy="2804935"/>
          </a:xfrm>
          <a:prstGeom prst="rect">
            <a:avLst/>
          </a:prstGeom>
          <a:noFill/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7" name="Picture 2" descr="C:\Users\пк\Documents\АНО\День соцработника 2021\IMG-5d5d53bcae7c290eecf79a2629e2829a-V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837" y="3963418"/>
            <a:ext cx="2024011" cy="2804934"/>
          </a:xfrm>
          <a:prstGeom prst="rect">
            <a:avLst/>
          </a:prstGeom>
          <a:noFill/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10" name="Рисунок 9" descr="C:\Users\пк\Documents\АНО\СДУ\2021 Пилот\ФОТО\20210608_11045835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9"/>
          <a:stretch/>
        </p:blipFill>
        <p:spPr bwMode="auto">
          <a:xfrm>
            <a:off x="4968776" y="3963419"/>
            <a:ext cx="2148061" cy="2804933"/>
          </a:xfrm>
          <a:prstGeom prst="rect">
            <a:avLst/>
          </a:prstGeom>
          <a:noFill/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5" descr="C:\Users\пк\AppData\Local\Microsoft\Windows\Temporary Internet Files\Content.IE5\KZCJV6WV\5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18" y="3963418"/>
            <a:ext cx="2158202" cy="2804935"/>
          </a:xfrm>
          <a:prstGeom prst="rect">
            <a:avLst/>
          </a:prstGeom>
          <a:noFill/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8" name="Picture 4" descr="C:\Users\пк\AppData\Local\Microsoft\Windows\Temporary Internet Files\Content.IE5\00L3PTJ0\1b-V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831" y="5517157"/>
            <a:ext cx="2073830" cy="1251195"/>
          </a:xfrm>
          <a:prstGeom prst="rect">
            <a:avLst/>
          </a:prstGeom>
          <a:noFill/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625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е 2"/>
          <p:cNvSpPr txBox="1"/>
          <p:nvPr/>
        </p:nvSpPr>
        <p:spPr>
          <a:xfrm>
            <a:off x="183783" y="262700"/>
            <a:ext cx="8993923" cy="5080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2985" tIns="46493" rIns="92985" bIns="46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300" b="1" kern="1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  <a:cs typeface="Tahoma"/>
              </a:rPr>
              <a:t>Статистика</a:t>
            </a:r>
            <a:endParaRPr lang="ru-RU" sz="3300" b="1" kern="1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/>
              <a:ea typeface="Segoe UI"/>
              <a:cs typeface="Tahoma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600606"/>
              </p:ext>
            </p:extLst>
          </p:nvPr>
        </p:nvGraphicFramePr>
        <p:xfrm>
          <a:off x="183782" y="1423895"/>
          <a:ext cx="9027932" cy="29300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3750"/>
                <a:gridCol w="2083420"/>
                <a:gridCol w="2842810"/>
                <a:gridCol w="2687952"/>
              </a:tblGrid>
              <a:tr h="1457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нуждаемости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0695" marR="6069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оказания услуг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неделю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0695" marR="6069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обслуживаемых получателей социальных услуг </a:t>
                      </a:r>
                      <a:r>
                        <a:rPr lang="ru-RU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0695" marR="6069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обслуженных получателей социальных услуг </a:t>
                      </a:r>
                      <a:r>
                        <a:rPr lang="ru-RU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0695" marR="6069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0695" marR="606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14 часов</a:t>
                      </a:r>
                      <a:endParaRPr lang="ru-RU" sz="16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0695" marR="606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</a:t>
                      </a:r>
                      <a:endParaRPr lang="ru-RU" sz="16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0695" marR="606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294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0695" marR="606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0695" marR="606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21 часа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0695" marR="606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0695" marR="606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121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0695" marR="606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0695" marR="606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28 часов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0695" marR="606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0695" marR="606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0695" marR="606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2479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800" b="1" kern="100" dirty="0">
                        <a:solidFill>
                          <a:srgbClr val="FF000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kern="100" dirty="0">
                        <a:solidFill>
                          <a:srgbClr val="FF000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0695" marR="606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0695" marR="606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369</a:t>
                      </a:r>
                      <a:endParaRPr lang="ru-RU" sz="1800" b="1" kern="100" dirty="0">
                        <a:solidFill>
                          <a:srgbClr val="FF000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0695" marR="606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472</a:t>
                      </a:r>
                      <a:endParaRPr lang="ru-RU" sz="1800" b="1" kern="100" dirty="0">
                        <a:solidFill>
                          <a:srgbClr val="FF000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0695" marR="606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83783" y="898544"/>
            <a:ext cx="8993923" cy="37223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2985" tIns="46493" rIns="92985" bIns="46493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2021 году обслужено</a:t>
            </a:r>
            <a:r>
              <a:rPr lang="ru-RU" b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783" y="4152726"/>
            <a:ext cx="9012319" cy="37223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2985" tIns="46493" rIns="92985" bIns="46493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Оказано услуг:</a:t>
            </a:r>
            <a:endParaRPr lang="ru-RU" dirty="0"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844414"/>
              </p:ext>
            </p:extLst>
          </p:nvPr>
        </p:nvGraphicFramePr>
        <p:xfrm>
          <a:off x="183783" y="4617185"/>
          <a:ext cx="9012318" cy="1041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3906"/>
                <a:gridCol w="3003906"/>
                <a:gridCol w="3004506"/>
              </a:tblGrid>
              <a:tr h="725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 по уходу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0562" marR="605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 по 442-ФЗ (сервисные, доставочные)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0562" marR="605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</a:t>
                      </a: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0562" marR="605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2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272 337</a:t>
                      </a:r>
                      <a:endParaRPr lang="ru-RU" sz="1800" b="1" kern="100" dirty="0">
                        <a:solidFill>
                          <a:srgbClr val="FF000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0562" marR="605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60 891</a:t>
                      </a:r>
                      <a:endParaRPr lang="ru-RU" sz="1800" b="1" kern="100" dirty="0">
                        <a:solidFill>
                          <a:srgbClr val="FF000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0562" marR="605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333 228</a:t>
                      </a:r>
                      <a:endParaRPr lang="ru-RU" sz="1800" b="1" kern="100" dirty="0">
                        <a:solidFill>
                          <a:srgbClr val="FF000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0562" marR="605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57052" y="5705804"/>
            <a:ext cx="9012319" cy="9305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2985" tIns="46493" rIns="92985" bIns="46493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Потрачено бюджетных средств на реализацию пилотного проекта в 2021 году- 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292 258,74 рублей,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86%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средства федерального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бюджета,                                                  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средства областного  бюджета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2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793" y="95612"/>
            <a:ext cx="8993923" cy="40167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2985" tIns="46493" rIns="92985" bIns="46493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2022 году (6 месяцев) </a:t>
            </a:r>
            <a:r>
              <a:rPr lang="ru-RU" sz="2000" b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обслужено:</a:t>
            </a:r>
            <a:endParaRPr lang="ru-RU" sz="2000" dirty="0"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161230"/>
              </p:ext>
            </p:extLst>
          </p:nvPr>
        </p:nvGraphicFramePr>
        <p:xfrm>
          <a:off x="134784" y="791691"/>
          <a:ext cx="9027932" cy="2127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3750"/>
                <a:gridCol w="2083420"/>
                <a:gridCol w="2842810"/>
                <a:gridCol w="2687952"/>
              </a:tblGrid>
              <a:tr h="970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нуждаемости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70211" marR="702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 оказания услуг 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неделю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70211" marR="702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обслуживаемых получателей социальных услуг в месяц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70211" marR="702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обслуженных получателей социальных услуг за год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70211" marR="702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0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1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70211" marR="702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до 14 часов</a:t>
                      </a:r>
                      <a:endParaRPr lang="ru-RU" sz="1600" kern="100">
                        <a:solidFill>
                          <a:schemeClr val="tx1"/>
                        </a:solidFill>
                        <a:effectLst/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70211" marR="702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173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70211" marR="702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egoe UI"/>
                          <a:cs typeface="Tahoma"/>
                        </a:rPr>
                        <a:t>234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70211" marR="702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0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2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70211" marR="702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до 21 часа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70211" marR="702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76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70211" marR="702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egoe UI"/>
                          <a:cs typeface="Tahoma"/>
                        </a:rPr>
                        <a:t>76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70211" marR="702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0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3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70211" marR="702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до 28 часов</a:t>
                      </a:r>
                      <a:endParaRPr lang="ru-RU" sz="1600" kern="100">
                        <a:solidFill>
                          <a:schemeClr val="tx1"/>
                        </a:solidFill>
                        <a:effectLst/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70211" marR="702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egoe UI"/>
                          <a:cs typeface="Tahoma"/>
                        </a:rPr>
                        <a:t>120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70211" marR="702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egoe UI"/>
                          <a:cs typeface="Tahoma"/>
                        </a:rPr>
                        <a:t>120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70211" marR="702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64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  <a:cs typeface="Tahoma"/>
                        </a:rPr>
                        <a:t>Итого</a:t>
                      </a:r>
                      <a:r>
                        <a:rPr lang="ru-RU" sz="1800" b="1" kern="100" dirty="0" smtClean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  <a:cs typeface="Tahoma"/>
                        </a:rPr>
                        <a:t>:</a:t>
                      </a:r>
                      <a:endParaRPr lang="ru-RU" sz="1800" kern="100" dirty="0">
                        <a:solidFill>
                          <a:srgbClr val="FF000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70211" marR="702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70211" marR="7021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  <a:cs typeface="Tahoma"/>
                        </a:rPr>
                        <a:t>369</a:t>
                      </a:r>
                      <a:endParaRPr lang="ru-RU" sz="1800" kern="100" dirty="0">
                        <a:solidFill>
                          <a:srgbClr val="FF000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70211" marR="702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  <a:cs typeface="Tahoma"/>
                        </a:rPr>
                        <a:t>430</a:t>
                      </a:r>
                      <a:endParaRPr lang="ru-RU" sz="1800" kern="100" dirty="0">
                        <a:solidFill>
                          <a:srgbClr val="FF000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70211" marR="702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0397" y="3087358"/>
            <a:ext cx="9012319" cy="372239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2985" tIns="46493" rIns="92985" bIns="46493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Оказано услуг:</a:t>
            </a:r>
            <a:endParaRPr lang="ru-RU" dirty="0"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549197"/>
              </p:ext>
            </p:extLst>
          </p:nvPr>
        </p:nvGraphicFramePr>
        <p:xfrm>
          <a:off x="150397" y="3600003"/>
          <a:ext cx="9012318" cy="1041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3906"/>
                <a:gridCol w="3003906"/>
                <a:gridCol w="3004506"/>
              </a:tblGrid>
              <a:tr h="725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 по уходу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0562" marR="605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 по 442-ФЗ (сервисные, доставочные)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0562" marR="605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</a:t>
                      </a: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0562" marR="605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7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  <a:cs typeface="Tahoma"/>
                        </a:rPr>
                        <a:t>193 605 </a:t>
                      </a:r>
                      <a:endParaRPr lang="ru-RU" sz="1800" kern="100" dirty="0">
                        <a:solidFill>
                          <a:srgbClr val="FF000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70211" marR="702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 smtClean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Segoe UI"/>
                          <a:cs typeface="Tahoma"/>
                        </a:rPr>
                        <a:t>90</a:t>
                      </a:r>
                      <a:r>
                        <a:rPr lang="ru-RU" sz="1800" b="1" kern="100" baseline="0" dirty="0" smtClean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Segoe UI"/>
                          <a:cs typeface="Tahoma"/>
                        </a:rPr>
                        <a:t> 698</a:t>
                      </a:r>
                      <a:endParaRPr lang="ru-RU" sz="1800" kern="100" dirty="0">
                        <a:solidFill>
                          <a:srgbClr val="FF000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70211" marR="702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 smtClean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  <a:cs typeface="Tahoma"/>
                        </a:rPr>
                        <a:t>284</a:t>
                      </a:r>
                      <a:r>
                        <a:rPr lang="ru-RU" sz="1800" b="1" kern="100" baseline="0" dirty="0" smtClean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  <a:cs typeface="Tahoma"/>
                        </a:rPr>
                        <a:t> 303</a:t>
                      </a:r>
                      <a:endParaRPr lang="ru-RU" sz="1800" kern="100" dirty="0">
                        <a:solidFill>
                          <a:srgbClr val="FF000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70211" marR="702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65387" y="4943602"/>
            <a:ext cx="9012319" cy="9305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2985" tIns="46493" rIns="92985" bIns="46493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6 месяцев  2022 г. потрачено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бюджетных средств на реализацию пилотного проекта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21 554 787, 2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рублей,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86%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средства федерального бюджет,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средства областного  бюджета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4584" y="6048275"/>
            <a:ext cx="9012319" cy="6478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2985" tIns="46493" rIns="92985" bIns="46493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Планируемая сумма бюджетных средств на реализацию пилотного проекта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году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4 615 081,37 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рублей.</a:t>
            </a:r>
          </a:p>
        </p:txBody>
      </p:sp>
    </p:spTree>
    <p:extLst>
      <p:ext uri="{BB962C8B-B14F-4D97-AF65-F5344CB8AC3E}">
        <p14:creationId xmlns:p14="http://schemas.microsoft.com/office/powerpoint/2010/main" val="306888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2"/>
          <p:cNvSpPr txBox="1"/>
          <p:nvPr/>
        </p:nvSpPr>
        <p:spPr>
          <a:xfrm>
            <a:off x="183783" y="262700"/>
            <a:ext cx="8993923" cy="5080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2985" tIns="46493" rIns="92985" bIns="46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300" b="1" kern="100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  <a:cs typeface="Tahoma"/>
              </a:rPr>
              <a:t>Инфографика</a:t>
            </a:r>
            <a:endParaRPr lang="ru-RU" sz="3300" b="1" kern="1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/>
              <a:ea typeface="Segoe UI"/>
              <a:cs typeface="Tahoma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820327714"/>
              </p:ext>
            </p:extLst>
          </p:nvPr>
        </p:nvGraphicFramePr>
        <p:xfrm>
          <a:off x="158265" y="978105"/>
          <a:ext cx="8993924" cy="293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8492" y="2077068"/>
            <a:ext cx="1380821" cy="70944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2985" tIns="46493" rIns="92985" bIns="46493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месяцев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8492" y="1097886"/>
            <a:ext cx="1437394" cy="7754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2985" tIns="46493" rIns="92985" bIns="46493" rtlCol="0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492" y="2968563"/>
            <a:ext cx="1437394" cy="8375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2985" tIns="46493" rIns="92985" bIns="46493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на конец 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года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783" y="4036585"/>
            <a:ext cx="8993923" cy="2685265"/>
          </a:xfrm>
          <a:prstGeom prst="rect">
            <a:avLst/>
          </a:prstGeom>
          <a:solidFill>
            <a:schemeClr val="bg2"/>
          </a:solidFill>
          <a:ln w="57150">
            <a:noFill/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985" tIns="46493" rIns="92985" bIns="46493" rtlCol="0" anchor="ctr"/>
          <a:lstStyle/>
          <a:p>
            <a:pPr algn="ctr">
              <a:spcAft>
                <a:spcPts val="0"/>
              </a:spcAft>
            </a:pPr>
            <a:r>
              <a:rPr lang="ru-RU" b="1" kern="100" dirty="0">
                <a:solidFill>
                  <a:schemeClr val="tx1"/>
                </a:solidFill>
                <a:effectLst/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b="1" kern="100" dirty="0" smtClean="0">
                <a:solidFill>
                  <a:schemeClr val="tx1"/>
                </a:solidFill>
                <a:effectLst/>
                <a:latin typeface="Times New Roman" pitchFamily="18" charset="0"/>
                <a:ea typeface="Segoe UI"/>
                <a:cs typeface="Times New Roman" pitchFamily="18" charset="0"/>
              </a:rPr>
              <a:t>       </a:t>
            </a:r>
          </a:p>
          <a:p>
            <a:pPr algn="ctr">
              <a:spcAft>
                <a:spcPts val="0"/>
              </a:spcAft>
            </a:pPr>
            <a:r>
              <a:rPr lang="ru-RU" b="1" kern="100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Segoe UI"/>
                <a:cs typeface="Times New Roman" pitchFamily="18" charset="0"/>
              </a:rPr>
              <a:t>ВЫВОДЫ:  </a:t>
            </a:r>
          </a:p>
          <a:p>
            <a:pPr algn="ctr">
              <a:spcAft>
                <a:spcPts val="0"/>
              </a:spcAft>
            </a:pPr>
            <a:r>
              <a:rPr lang="ru-RU" b="1" i="1" kern="100" dirty="0" smtClean="0">
                <a:solidFill>
                  <a:schemeClr val="tx1"/>
                </a:solidFill>
                <a:effectLst/>
                <a:latin typeface="Times New Roman" pitchFamily="18" charset="0"/>
                <a:ea typeface="Segoe UI"/>
                <a:cs typeface="Times New Roman" pitchFamily="18" charset="0"/>
              </a:rPr>
              <a:t>            Изменилось </a:t>
            </a:r>
            <a:r>
              <a:rPr lang="ru-RU" b="1" i="1" kern="100" dirty="0">
                <a:solidFill>
                  <a:schemeClr val="tx1"/>
                </a:solidFill>
                <a:effectLst/>
                <a:latin typeface="Times New Roman" pitchFamily="18" charset="0"/>
                <a:ea typeface="Segoe UI"/>
                <a:cs typeface="Times New Roman" pitchFamily="18" charset="0"/>
              </a:rPr>
              <a:t>соотношение граждан разного уровня нуждаемости. </a:t>
            </a:r>
            <a:r>
              <a:rPr lang="ru-RU" b="1" i="1" kern="100" dirty="0" smtClean="0">
                <a:solidFill>
                  <a:schemeClr val="tx1"/>
                </a:solidFill>
                <a:effectLst/>
                <a:latin typeface="Times New Roman" pitchFamily="18" charset="0"/>
                <a:ea typeface="Segoe UI"/>
                <a:cs typeface="Times New Roman" pitchFamily="18" charset="0"/>
              </a:rPr>
              <a:t>                                   Если </a:t>
            </a:r>
            <a:r>
              <a:rPr lang="ru-RU" b="1" i="1" kern="100" dirty="0">
                <a:solidFill>
                  <a:schemeClr val="tx1"/>
                </a:solidFill>
                <a:effectLst/>
                <a:latin typeface="Times New Roman" pitchFamily="18" charset="0"/>
                <a:ea typeface="Segoe UI"/>
                <a:cs typeface="Times New Roman" pitchFamily="18" charset="0"/>
              </a:rPr>
              <a:t>в 2021 году наибольшее число ПСУ было </a:t>
            </a:r>
            <a:r>
              <a:rPr lang="ru-RU" b="1" i="1" kern="100" dirty="0" smtClean="0">
                <a:solidFill>
                  <a:schemeClr val="tx1"/>
                </a:solidFill>
                <a:effectLst/>
                <a:latin typeface="Times New Roman" pitchFamily="18" charset="0"/>
                <a:ea typeface="Segoe UI"/>
                <a:cs typeface="Times New Roman" pitchFamily="18" charset="0"/>
              </a:rPr>
              <a:t>1-го  </a:t>
            </a:r>
            <a:r>
              <a:rPr lang="ru-RU" b="1" i="1" kern="100" dirty="0">
                <a:solidFill>
                  <a:schemeClr val="tx1"/>
                </a:solidFill>
                <a:effectLst/>
                <a:latin typeface="Times New Roman" pitchFamily="18" charset="0"/>
                <a:ea typeface="Segoe UI"/>
                <a:cs typeface="Times New Roman" pitchFamily="18" charset="0"/>
              </a:rPr>
              <a:t>уровня нуждаемости, а 3-го уровня было всего 36 человек, то в 2022 году особое внимание при выявлении и признании нуждаемости уделяется людям, практически полностью утратившим способность к самообслуживанию. Их число в 2022 году увеличилось почти в три раза и составляет </a:t>
            </a:r>
            <a:r>
              <a:rPr lang="ru-RU" b="1" i="1" kern="100" dirty="0" smtClean="0">
                <a:solidFill>
                  <a:schemeClr val="tx1"/>
                </a:solidFill>
                <a:effectLst/>
                <a:latin typeface="Times New Roman" pitchFamily="18" charset="0"/>
                <a:ea typeface="Segoe UI"/>
                <a:cs typeface="Times New Roman" pitchFamily="18" charset="0"/>
              </a:rPr>
              <a:t>120 человек.</a:t>
            </a:r>
          </a:p>
          <a:p>
            <a:pPr algn="ctr">
              <a:spcAft>
                <a:spcPts val="0"/>
              </a:spcAft>
            </a:pPr>
            <a:r>
              <a:rPr lang="ru-RU" b="1" i="1" kern="100" dirty="0" smtClean="0">
                <a:solidFill>
                  <a:schemeClr val="tx1"/>
                </a:solidFill>
                <a:effectLst/>
                <a:latin typeface="Times New Roman" pitchFamily="18" charset="0"/>
                <a:ea typeface="Segoe UI"/>
                <a:cs typeface="Times New Roman" pitchFamily="18" charset="0"/>
              </a:rPr>
              <a:t>Соответственно, услуг по уходу  в 2022 году оказывается на 137 873  услуг </a:t>
            </a:r>
            <a:r>
              <a:rPr lang="ru-RU" b="1" i="1" kern="100" dirty="0">
                <a:solidFill>
                  <a:schemeClr val="tx1"/>
                </a:solidFill>
                <a:effectLst/>
                <a:latin typeface="Times New Roman" pitchFamily="18" charset="0"/>
                <a:ea typeface="Segoe UI"/>
                <a:cs typeface="Times New Roman" pitchFamily="18" charset="0"/>
              </a:rPr>
              <a:t>больше, </a:t>
            </a:r>
            <a:r>
              <a:rPr lang="ru-RU" b="1" i="1" kern="100" dirty="0" smtClean="0">
                <a:solidFill>
                  <a:schemeClr val="tx1"/>
                </a:solidFill>
                <a:effectLst/>
                <a:latin typeface="Times New Roman" pitchFamily="18" charset="0"/>
                <a:ea typeface="Segoe UI"/>
                <a:cs typeface="Times New Roman" pitchFamily="18" charset="0"/>
              </a:rPr>
              <a:t>чем в </a:t>
            </a:r>
            <a:r>
              <a:rPr lang="ru-RU" b="1" i="1" kern="100" dirty="0">
                <a:solidFill>
                  <a:schemeClr val="tx1"/>
                </a:solidFill>
                <a:effectLst/>
                <a:latin typeface="Times New Roman" pitchFamily="18" charset="0"/>
                <a:ea typeface="Segoe UI"/>
                <a:cs typeface="Times New Roman" pitchFamily="18" charset="0"/>
              </a:rPr>
              <a:t>2021 </a:t>
            </a:r>
            <a:r>
              <a:rPr lang="ru-RU" b="1" i="1" kern="100" dirty="0" smtClean="0">
                <a:solidFill>
                  <a:schemeClr val="tx1"/>
                </a:solidFill>
                <a:effectLst/>
                <a:latin typeface="Times New Roman" pitchFamily="18" charset="0"/>
                <a:ea typeface="Segoe UI"/>
                <a:cs typeface="Times New Roman" pitchFamily="18" charset="0"/>
              </a:rPr>
              <a:t>году</a:t>
            </a:r>
            <a:r>
              <a:rPr lang="ru-RU" b="1" i="1" kern="100" dirty="0">
                <a:solidFill>
                  <a:schemeClr val="tx1"/>
                </a:solidFill>
                <a:effectLst/>
                <a:latin typeface="Times New Roman" pitchFamily="18" charset="0"/>
                <a:ea typeface="Segoe UI"/>
                <a:cs typeface="Times New Roman" pitchFamily="18" charset="0"/>
              </a:rPr>
              <a:t>.</a:t>
            </a:r>
            <a:endParaRPr lang="ru-RU" b="1" i="1" kern="100" dirty="0" smtClean="0">
              <a:solidFill>
                <a:schemeClr val="tx1"/>
              </a:solidFill>
              <a:effectLst/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b="1" kern="100" dirty="0">
              <a:solidFill>
                <a:schemeClr val="tx1"/>
              </a:solidFill>
              <a:effectLst/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24"/>
          <p:cNvSpPr txBox="1"/>
          <p:nvPr/>
        </p:nvSpPr>
        <p:spPr>
          <a:xfrm>
            <a:off x="220643" y="190126"/>
            <a:ext cx="8951504" cy="4354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2985" tIns="46493" rIns="92985" bIns="46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300" b="1" kern="1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Segoe UI"/>
                <a:cs typeface="Tahoma"/>
              </a:rPr>
              <a:t>Организация долговременного ухода</a:t>
            </a:r>
            <a:endParaRPr lang="ru-RU" sz="3300" b="1" kern="1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/>
              <a:ea typeface="Segoe UI"/>
              <a:cs typeface="Tahom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643" y="744078"/>
            <a:ext cx="8951504" cy="4032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2985" tIns="46493" rIns="92985" bIns="46493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000" b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Ведение документации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2000" b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Уход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0643" y="1278745"/>
            <a:ext cx="5665226" cy="5443105"/>
          </a:xfrm>
          <a:prstGeom prst="rect">
            <a:avLst/>
          </a:prstGeom>
          <a:solidFill>
            <a:schemeClr val="bg2"/>
          </a:solidFill>
          <a:ln w="57150">
            <a:noFill/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985" tIns="46493" rIns="92985" bIns="46493"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2385" y="1386117"/>
            <a:ext cx="5005183" cy="527338"/>
          </a:xfrm>
          <a:prstGeom prst="rect">
            <a:avLst/>
          </a:prstGeom>
        </p:spPr>
        <p:txBody>
          <a:bodyPr wrap="none" lIns="92985" tIns="46493" rIns="92985" bIns="46493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ИПУ</a:t>
            </a:r>
            <a:r>
              <a:rPr lang="ru-RU" sz="2400" b="1" i="1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i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индивидуальный план ухода</a:t>
            </a:r>
            <a:endParaRPr lang="ru-RU" sz="2400" b="1" dirty="0"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944" y="2077068"/>
            <a:ext cx="2178733" cy="3787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lIns="92985" tIns="46493" rIns="92985" bIns="46493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ПОУ:</a:t>
            </a:r>
            <a:r>
              <a:rPr lang="ru-RU" sz="2400" b="1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 оказания услуги (ассистирующей или компенсирующей): объём , кратность с учётом специфических особенностей получателя социальных услуг и его состояния здоровья.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7417" y="2078210"/>
            <a:ext cx="2669754" cy="29468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lIns="92985" tIns="46493" rIns="92985" bIns="46493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Дневники наблюдений: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надо вести только тому ПСУ, кто сам не может контролировать состояние.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 официальной регистрации (записи) услуга считается не оказанной!</a:t>
            </a:r>
          </a:p>
        </p:txBody>
      </p:sp>
      <p:pic>
        <p:nvPicPr>
          <p:cNvPr id="31" name="Picture 2" descr="C:\Users\пк\AppData\Local\Microsoft\Windows\Temporary Internet Files\Content.IE5\50SH0WVI\01-06-2021_08-31-28\5-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" t="28643" r="36610" b="19748"/>
          <a:stretch/>
        </p:blipFill>
        <p:spPr bwMode="auto">
          <a:xfrm>
            <a:off x="6822136" y="1291866"/>
            <a:ext cx="2350011" cy="1438375"/>
          </a:xfrm>
          <a:prstGeom prst="rect">
            <a:avLst/>
          </a:prstGeom>
          <a:noFill/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пк\Documents\АНО\СДУ\Фото на дому\IMG_20191011_13594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5" b="28972"/>
          <a:stretch/>
        </p:blipFill>
        <p:spPr bwMode="auto">
          <a:xfrm>
            <a:off x="5885869" y="2387412"/>
            <a:ext cx="1817424" cy="1908869"/>
          </a:xfrm>
          <a:prstGeom prst="snip1Rect">
            <a:avLst>
              <a:gd name="adj" fmla="val 29019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77790" y="5977548"/>
            <a:ext cx="2415032" cy="4032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lIns="92985" tIns="46493" rIns="92985" bIns="46493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График посещений</a:t>
            </a:r>
            <a:endParaRPr lang="ru-RU" sz="2000" b="1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адпись 2"/>
          <p:cNvSpPr txBox="1">
            <a:spLocks noChangeArrowheads="1"/>
          </p:cNvSpPr>
          <p:nvPr/>
        </p:nvSpPr>
        <p:spPr bwMode="auto">
          <a:xfrm>
            <a:off x="2994876" y="5225084"/>
            <a:ext cx="2669754" cy="1155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2985" tIns="46493" rIns="92985" bIns="46493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17"/>
              </a:spcAft>
            </a:pPr>
            <a:r>
              <a:rPr lang="ru-RU" sz="2000" b="1" i="1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Calibri"/>
                <a:cs typeface="Times New Roman"/>
              </a:rPr>
              <a:t>Журнал предоставления социальных услуг</a:t>
            </a:r>
            <a:endParaRPr lang="ru-RU" sz="2000" i="1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709700" y="2011053"/>
            <a:ext cx="346919" cy="3461806"/>
          </a:xfrm>
          <a:prstGeom prst="straightConnector1">
            <a:avLst/>
          </a:prstGeom>
          <a:ln w="57150">
            <a:solidFill>
              <a:srgbClr val="FFFFCC"/>
            </a:solidFill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546288" y="1882504"/>
            <a:ext cx="163412" cy="4095044"/>
          </a:xfrm>
          <a:prstGeom prst="straightConnector1">
            <a:avLst/>
          </a:prstGeom>
          <a:ln w="57150">
            <a:solidFill>
              <a:srgbClr val="FFFFCC"/>
            </a:solidFill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841598" y="1882504"/>
            <a:ext cx="570351" cy="453912"/>
          </a:xfrm>
          <a:prstGeom prst="straightConnector1">
            <a:avLst/>
          </a:prstGeom>
          <a:ln w="57150">
            <a:solidFill>
              <a:srgbClr val="FFFFCC"/>
            </a:solidFill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188867" y="1882504"/>
            <a:ext cx="388018" cy="408208"/>
          </a:xfrm>
          <a:prstGeom prst="straightConnector1">
            <a:avLst/>
          </a:prstGeom>
          <a:ln w="57150">
            <a:solidFill>
              <a:srgbClr val="FFFFCC"/>
            </a:solidFill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 descr="C:\Users\пк\Documents\АНО\День соцработника 2021\5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582" y="4463210"/>
            <a:ext cx="3218263" cy="2258641"/>
          </a:xfrm>
          <a:prstGeom prst="rect">
            <a:avLst/>
          </a:prstGeom>
          <a:noFill/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к\Documents\АНО\СДУ\2022 год Пилот\Фото\4 (2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721" b="19146"/>
          <a:stretch/>
        </p:blipFill>
        <p:spPr bwMode="auto">
          <a:xfrm>
            <a:off x="5885869" y="1291865"/>
            <a:ext cx="1302909" cy="109554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к\Documents\АНО\СДУ\2022 год Пилот\Фото\IMGa7a7-V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2" t="26012" r="29639"/>
          <a:stretch/>
        </p:blipFill>
        <p:spPr bwMode="auto">
          <a:xfrm>
            <a:off x="7531713" y="2367365"/>
            <a:ext cx="1640433" cy="1928915"/>
          </a:xfrm>
          <a:prstGeom prst="flowChartManualInpu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62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24"/>
          <p:cNvSpPr txBox="1"/>
          <p:nvPr/>
        </p:nvSpPr>
        <p:spPr>
          <a:xfrm>
            <a:off x="220643" y="190126"/>
            <a:ext cx="8920202" cy="4354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2985" tIns="46493" rIns="92985" bIns="46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300" b="1" kern="1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Segoe UI"/>
                <a:cs typeface="Tahoma"/>
              </a:rPr>
              <a:t>Организация контроля</a:t>
            </a:r>
            <a:endParaRPr lang="ru-RU" sz="3300" b="1" kern="1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/>
              <a:ea typeface="Segoe UI"/>
              <a:cs typeface="Tahoma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61607138"/>
              </p:ext>
            </p:extLst>
          </p:nvPr>
        </p:nvGraphicFramePr>
        <p:xfrm>
          <a:off x="0" y="770723"/>
          <a:ext cx="9361488" cy="6141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57408" y="3858689"/>
            <a:ext cx="2506504" cy="170117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2985" tIns="46493" rIns="92985" bIns="46493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 независимые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онтрольно- ревизионные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группы</a:t>
            </a:r>
            <a:endParaRPr lang="ru-RU" b="1" dirty="0"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8324" y="812100"/>
            <a:ext cx="1089058" cy="3708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2985" tIns="46493" rIns="92985" bIns="46493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b="1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0806" y="812100"/>
            <a:ext cx="1031350" cy="3708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2985" tIns="46493" rIns="92985" bIns="46493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b="1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88" y="1367755"/>
            <a:ext cx="3267738" cy="12018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2985" tIns="46493" rIns="92985" bIns="46493" rtlCol="0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Осуществлено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выездов – </a:t>
            </a:r>
            <a:r>
              <a:rPr lang="ru-RU" b="1" i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482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Проверено: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ичных дел - </a:t>
            </a:r>
            <a:r>
              <a:rPr lang="ru-RU" b="1" i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472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ачество услуг – </a:t>
            </a:r>
            <a:r>
              <a:rPr lang="ru-RU" b="1" i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472 чел.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63912" y="1367755"/>
            <a:ext cx="3257303" cy="12018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2985" tIns="46493" rIns="92985" bIns="46493" rtlCol="0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Осуществлено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выездов – </a:t>
            </a:r>
            <a:r>
              <a:rPr lang="ru-RU" b="1" i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165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Проверено: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личных дел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430</a:t>
            </a:r>
            <a:endParaRPr lang="ru-RU" b="1" i="1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качество услуг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i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430 чел.</a:t>
            </a:r>
            <a:endParaRPr lang="ru-RU" b="1" i="1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864" y="2735907"/>
            <a:ext cx="326773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Проанкетировано – </a:t>
            </a:r>
            <a:r>
              <a:rPr lang="ru-RU" b="1" i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369 чел.</a:t>
            </a:r>
            <a:endParaRPr lang="ru-RU" b="1" i="1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Выявлено для социального сопровождения - </a:t>
            </a:r>
            <a:r>
              <a:rPr lang="ru-RU" b="1" i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83  чел.</a:t>
            </a:r>
            <a:endParaRPr lang="ru-RU" b="1" i="1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3912" y="2735907"/>
            <a:ext cx="325730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Проанкетировано – </a:t>
            </a:r>
            <a:r>
              <a:rPr lang="ru-RU" b="1" i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107 чел.</a:t>
            </a:r>
            <a:endParaRPr lang="ru-RU" b="1" i="1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Выявлено для социального сопровождения – </a:t>
            </a:r>
            <a:r>
              <a:rPr lang="ru-RU" b="1" i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97 чел.</a:t>
            </a:r>
            <a:endParaRPr lang="ru-RU" b="1" i="1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к\Documents\АНО\СДУ\2022 год Пилот\Человечки\depositphotos_450607676-stock-illustration-support-care-elderly-young-woma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8282" r="10695" b="16134"/>
          <a:stretch/>
        </p:blipFill>
        <p:spPr bwMode="auto">
          <a:xfrm>
            <a:off x="3890202" y="812100"/>
            <a:ext cx="1581083" cy="1542148"/>
          </a:xfrm>
          <a:prstGeom prst="rect">
            <a:avLst/>
          </a:prstGeom>
          <a:noFill/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239" y="190125"/>
            <a:ext cx="9073008" cy="111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2985" tIns="46493" rIns="92985" bIns="46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17"/>
              </a:spcAft>
            </a:pPr>
            <a:r>
              <a:rPr lang="ru-RU" sz="2800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Calibri"/>
                <a:cs typeface="Times New Roman"/>
              </a:rPr>
              <a:t>Нормативно - правовые акты, </a:t>
            </a: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Calibri"/>
                <a:cs typeface="Times New Roman"/>
              </a:rPr>
              <a:t>регулирующие реализацию пилотного проекта    </a:t>
            </a:r>
            <a:endParaRPr lang="ru-RU" sz="2800" dirty="0">
              <a:ln w="3175">
                <a:noFill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оле 289"/>
          <p:cNvSpPr txBox="1"/>
          <p:nvPr/>
        </p:nvSpPr>
        <p:spPr>
          <a:xfrm>
            <a:off x="144239" y="1306125"/>
            <a:ext cx="9073009" cy="546223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2985" tIns="46493" rIns="92985" bIns="46493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17"/>
              </a:spcAft>
            </a:pPr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</a:t>
            </a:r>
            <a:endParaRPr lang="ru-RU" sz="1600" b="1" dirty="0" smtClean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17"/>
              </a:spcAft>
            </a:pPr>
            <a:endParaRPr lang="ru-RU" sz="1600" b="1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17"/>
              </a:spcAft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17"/>
              </a:spcAft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</a:t>
            </a:r>
          </a:p>
          <a:p>
            <a:pPr algn="just">
              <a:lnSpc>
                <a:spcPct val="115000"/>
              </a:lnSpc>
              <a:spcAft>
                <a:spcPts val="1017"/>
              </a:spcAft>
            </a:pPr>
            <a:endParaRPr lang="ru-RU" sz="1600" b="1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17"/>
              </a:spcAft>
            </a:pPr>
            <a:endParaRPr lang="ru-RU" sz="1600" b="1" dirty="0" smtClean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17"/>
              </a:spcAft>
            </a:pPr>
            <a:endParaRPr lang="ru-RU" sz="1600" b="1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17"/>
              </a:spcAft>
            </a:pPr>
            <a:endParaRPr lang="ru-RU" sz="1600" b="1" dirty="0" smtClean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17"/>
              </a:spcAft>
            </a:pPr>
            <a:endParaRPr lang="ru-RU" sz="1600" b="1" dirty="0" smtClean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17"/>
              </a:spcAft>
            </a:pPr>
            <a:endParaRPr lang="ru-RU" sz="1600" b="1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17"/>
              </a:spcAft>
            </a:pPr>
            <a:endParaRPr lang="ru-RU" sz="1600" b="1" dirty="0" smtClean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17"/>
              </a:spcAft>
            </a:pPr>
            <a:endParaRPr lang="ru-RU" sz="1600" b="1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17"/>
              </a:spcAft>
            </a:pPr>
            <a:endParaRPr lang="ru-RU" sz="1600" b="1" dirty="0" smtClean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17"/>
              </a:spcAft>
            </a:pPr>
            <a:endParaRPr lang="ru-RU" sz="1600" b="1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100" name="Picture 4" descr="C:\Users\пк\Pictures\f472fe156465bdd8c1fce3512bedb1a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t="8871" r="5495" b="7308"/>
          <a:stretch/>
        </p:blipFill>
        <p:spPr bwMode="auto">
          <a:xfrm>
            <a:off x="244308" y="3474048"/>
            <a:ext cx="949884" cy="112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69626" y="1533524"/>
            <a:ext cx="7853117" cy="14773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труда и социальной защиты РФ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ПРИКАЗ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29 декабря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2021 г. №929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реализации в отдельных субъектах Российской Федерации в 2022 году типовой модели системы долговременного ухода за гражданами пожилого возраста и инвалидами, нуждающимися в уходе»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69626" y="3160077"/>
            <a:ext cx="7858398" cy="175432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Правительство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Самарской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ПОСТАНОВЛЕНИЕ от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22 декабря 2021 г. 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1049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утверждении Плана мероприятий («дорожной карты») по реализации регионального пилотного проекта по созданию системы долговременного ухода за гражданами пожилого возраста и инвалидами на территории Самарской области на 2022 год»</a:t>
            </a:r>
          </a:p>
        </p:txBody>
      </p:sp>
      <p:pic>
        <p:nvPicPr>
          <p:cNvPr id="10" name="Picture 2" descr="F:\Стратегия_2025\Демография_региональная_слайды\Coat_of_Arms_of_the_Russian_Federation.sv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308" y="1693745"/>
            <a:ext cx="976274" cy="1156885"/>
          </a:xfrm>
          <a:prstGeom prst="rect">
            <a:avLst/>
          </a:prstGeom>
          <a:noFill/>
        </p:spPr>
      </p:pic>
      <p:pic>
        <p:nvPicPr>
          <p:cNvPr id="4101" name="Picture 5" descr="C:\Users\пк\Pictures\k26fUKXzU7H3dYbxR5Do4TVWgCNxFmhSMkaYT2EYJL0CMLplZaWlomn3W9D7_XyGt703P9HeU2hqFsjNtJ1fGIvKlCYZfcHouw5ch9ZHDSpNpQj34fHkyAfBfpJGk3OHqaJKfwSWc6sPKhxSl6PQjGfYNzYW0M110rI45hMp4pXyGkCA_Ry7CIp0WMx1FeszJyw36xRdAzXZ6DmerNzjN0sJw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13" y="5276450"/>
            <a:ext cx="941790" cy="94179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299178" y="5112171"/>
            <a:ext cx="7823565" cy="14773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Министерство 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социально-демографической и семейной политики Самарской </a:t>
            </a: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области. Приказ от 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31.01.2022 г. № 28 </a:t>
            </a:r>
            <a:endParaRPr lang="ru-RU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О реализации в отдельных муниципальных образованиях Самарской области в 2022 году Типовой модели долговременного ухода за гражданами пожилого возраста и инвалидами, нуждающимися в уходе».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24"/>
          <p:cNvSpPr txBox="1"/>
          <p:nvPr/>
        </p:nvSpPr>
        <p:spPr>
          <a:xfrm>
            <a:off x="220643" y="190126"/>
            <a:ext cx="8920202" cy="50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2985" tIns="46493" rIns="92985" bIns="46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300" b="1" kern="1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Segoe UI"/>
                <a:cs typeface="Tahoma"/>
              </a:rPr>
              <a:t>Социальные эффекты</a:t>
            </a:r>
            <a:endParaRPr lang="ru-RU" sz="3300" b="1" kern="1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/>
              <a:ea typeface="Segoe UI"/>
              <a:cs typeface="Tahom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86379"/>
            <a:ext cx="9361487" cy="6033982"/>
          </a:xfrm>
          <a:prstGeom prst="rect">
            <a:avLst/>
          </a:prstGeom>
          <a:solidFill>
            <a:schemeClr val="bg2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2985" tIns="46493" rIns="92985" bIns="46493">
            <a:spAutoFit/>
          </a:bodyPr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400" b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получателей социальных услуг:</a:t>
            </a:r>
          </a:p>
          <a:p>
            <a:pPr marL="342900" indent="-342900" algn="r">
              <a:buFont typeface="Wingdings" pitchFamily="2" charset="2"/>
              <a:buChar char="q"/>
            </a:pPr>
            <a:r>
              <a:rPr lang="ru-RU" sz="2000" b="1" i="1" u="sng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 2-х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получателей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социальных услуг, перенёсших инсульт,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улучшилась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двигательная  активность, они стали выходить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пределы квартиры на прогулку, с помощью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социального </a:t>
            </a:r>
          </a:p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работника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90579" indent="-290579" algn="r">
              <a:buFont typeface="Wingdings" pitchFamily="2" charset="2"/>
              <a:buChar char="q"/>
            </a:pPr>
            <a:r>
              <a:rPr lang="ru-RU" sz="2000" b="1" i="1" u="sng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b="1" i="1" u="sng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3-х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-  улучшилась подвижность суставов пальцев 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рук;</a:t>
            </a:r>
          </a:p>
          <a:p>
            <a:pPr marL="342900" indent="-342900" algn="r">
              <a:buFont typeface="Wingdings" pitchFamily="2" charset="2"/>
              <a:buChar char="q"/>
            </a:pPr>
            <a:r>
              <a:rPr lang="ru-RU" sz="2000" b="1" i="1" u="sng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i="1" u="sng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98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effectLst/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аждан 3-его уровня нуждаемости состояние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стабильное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ухудшений.</a:t>
            </a:r>
          </a:p>
          <a:p>
            <a:endParaRPr lang="ru-RU" dirty="0" smtClean="0"/>
          </a:p>
          <a:p>
            <a:r>
              <a:rPr lang="ru-RU" sz="2400" b="1" i="1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400" b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родственников: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i="1" u="sng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родственника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отказались от помещения 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  получателей  социальных услуг в пансионат;</a:t>
            </a:r>
          </a:p>
          <a:p>
            <a:pPr marL="290579" indent="-290579">
              <a:buFont typeface="Wingdings" pitchFamily="2" charset="2"/>
              <a:buChar char="q"/>
            </a:pPr>
            <a:r>
              <a:rPr lang="ru-RU" sz="2000" b="1" i="1" u="sng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родственника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смогли трудоустроиться или 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  восстановить свою трудовую деятельность;</a:t>
            </a:r>
          </a:p>
          <a:p>
            <a:pPr marL="290579" indent="-290579">
              <a:buFont typeface="Wingdings" pitchFamily="2" charset="2"/>
              <a:buChar char="q"/>
            </a:pPr>
            <a:r>
              <a:rPr lang="ru-RU" sz="2000" b="1" i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смогли сохранить работу;</a:t>
            </a:r>
          </a:p>
          <a:p>
            <a:pPr marL="290579" indent="-290579">
              <a:buFont typeface="Wingdings" pitchFamily="2" charset="2"/>
              <a:buChar char="q"/>
            </a:pPr>
            <a:r>
              <a:rPr lang="ru-RU" sz="2000" b="1" i="1" u="sng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малообеспеченных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семей смогли отказаться от 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   услуг платной сиделки, что улучшило их 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   материальное  положение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</a:t>
            </a: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к\Documents\АНО\IMG-4-V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92" y="3521956"/>
            <a:ext cx="2226162" cy="316288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к\Documents\АНО\СДУ\2022 год Пилот\Фото\IMG-91e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b="16643"/>
          <a:stretch/>
        </p:blipFill>
        <p:spPr bwMode="auto">
          <a:xfrm>
            <a:off x="240004" y="1079723"/>
            <a:ext cx="1992468" cy="2449601"/>
          </a:xfrm>
          <a:prstGeom prst="rect">
            <a:avLst/>
          </a:prstGeom>
          <a:noFill/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5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24"/>
          <p:cNvSpPr txBox="1"/>
          <p:nvPr/>
        </p:nvSpPr>
        <p:spPr>
          <a:xfrm>
            <a:off x="3670432" y="206570"/>
            <a:ext cx="5040561" cy="46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2985" tIns="46493" rIns="92985" bIns="46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300" b="1" kern="1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Segoe UI"/>
                <a:cs typeface="Tahoma"/>
              </a:rPr>
              <a:t>Заключение</a:t>
            </a:r>
            <a:endParaRPr lang="ru-RU" sz="3300" b="1" kern="1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/>
              <a:ea typeface="Segoe UI"/>
              <a:cs typeface="Tahoma"/>
            </a:endParaRPr>
          </a:p>
        </p:txBody>
      </p:sp>
      <p:pic>
        <p:nvPicPr>
          <p:cNvPr id="4101" name="Picture 5" descr="C:\Users\пк\Documents\АНО\СДУ\Обучение фото\PA1003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59" t="38190" r="10048" b="13034"/>
          <a:stretch/>
        </p:blipFill>
        <p:spPr bwMode="auto">
          <a:xfrm>
            <a:off x="212912" y="1668864"/>
            <a:ext cx="2854898" cy="1512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к\Documents\АНО\СДУ\2021 Пилот\ФОТО\DSC_519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30" t="30844" r="4546" b="9000"/>
          <a:stretch/>
        </p:blipFill>
        <p:spPr bwMode="auto">
          <a:xfrm>
            <a:off x="214450" y="292377"/>
            <a:ext cx="2853360" cy="127662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29946" y="849469"/>
            <a:ext cx="5900261" cy="591087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2985" tIns="46493" rIns="92985" bIns="46493">
            <a:spAutoFit/>
          </a:bodyPr>
          <a:lstStyle/>
          <a:p>
            <a:pPr algn="ctr"/>
            <a:r>
              <a:rPr lang="ru-RU" sz="21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1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пилотного проекта по созданию системы долговременного ухода на территории г. о. Чапаевск внесла значительные коррективы в организацию социального обслуживания на дому не только в отделе Чапаевский, но и в целом во всех отделах АНО «ЦСОН Юго-Западного округа». Проводится большая работа в решении </a:t>
            </a:r>
            <a:r>
              <a:rPr lang="ru-RU" sz="21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 </a:t>
            </a:r>
            <a:r>
              <a:rPr lang="ru-RU" sz="21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повышению качества услуг с целью увеличения продолжительности жизни. Увеличивается количество и перечень надомных услуг по уходу. Перестраиваются механизмы выявления нуждающихся граждан, межведомственного взаимодействия. Идёт подготовительная работа по внедрению системы долговременного ухода на всей территории, обслуживаемой АНО «ЦСОН Юго-Западного округа». </a:t>
            </a:r>
          </a:p>
        </p:txBody>
      </p:sp>
      <p:pic>
        <p:nvPicPr>
          <p:cNvPr id="1026" name="Picture 2" descr="C:\Users\пк\Documents\АНО\СДУ\2022 год Пилот\Фото\IMG-8c38043ffa7dc0b818d62535d084bf54-V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71"/>
          <a:stretch/>
        </p:blipFill>
        <p:spPr bwMode="auto">
          <a:xfrm>
            <a:off x="234460" y="5106392"/>
            <a:ext cx="2833350" cy="165394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ocuments\АНО\СДУ\2022 год Пилот\Фото\IMG-d60c3454cba5dfdd6e3b165bdd5c39a5-V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67" b="23730"/>
          <a:stretch/>
        </p:blipFill>
        <p:spPr bwMode="auto">
          <a:xfrm>
            <a:off x="254548" y="3311971"/>
            <a:ext cx="2813262" cy="1656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16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7503" y="190125"/>
            <a:ext cx="8846483" cy="12337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2985" tIns="46493" rIns="92985" bIns="46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17"/>
              </a:spcAft>
            </a:pPr>
            <a:r>
              <a:rPr lang="ru-RU" sz="3100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Calibri"/>
                <a:cs typeface="Times New Roman"/>
              </a:rPr>
              <a:t>Локальные </a:t>
            </a:r>
            <a:r>
              <a:rPr lang="ru-RU" sz="3100" b="1" dirty="0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Calibri"/>
                <a:cs typeface="Times New Roman"/>
              </a:rPr>
              <a:t>акты организации, регулирующие реализацию пилотного проекта    </a:t>
            </a:r>
            <a:endParaRPr lang="ru-RU" sz="3100" dirty="0">
              <a:ln w="3175">
                <a:noFill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оле 289"/>
          <p:cNvSpPr txBox="1"/>
          <p:nvPr/>
        </p:nvSpPr>
        <p:spPr>
          <a:xfrm>
            <a:off x="257503" y="1569045"/>
            <a:ext cx="8846483" cy="5080231"/>
          </a:xfrm>
          <a:prstGeom prst="rect">
            <a:avLst/>
          </a:prstGeom>
          <a:solidFill>
            <a:schemeClr val="bg2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2985" tIns="46493" rIns="92985" bIns="4649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8695" indent="-348695" algn="just">
              <a:lnSpc>
                <a:spcPct val="115000"/>
              </a:lnSpc>
              <a:spcAft>
                <a:spcPts val="1017"/>
              </a:spcAft>
              <a:buAutoNum type="arabicPeriod"/>
            </a:pPr>
            <a:r>
              <a:rPr lang="ru-RU" sz="14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Приказ №149-од от 31.12.2020г. «О мерах по внедрению типовой модели системы долговременного ухода за гражданами пожилого возраста и инвалидами на территории Самарской области  в отделе социального обслуживания населения Чапаевский»</a:t>
            </a:r>
          </a:p>
          <a:p>
            <a:pPr marL="348695" indent="-348695" algn="just">
              <a:lnSpc>
                <a:spcPct val="115000"/>
              </a:lnSpc>
              <a:spcAft>
                <a:spcPts val="1017"/>
              </a:spcAft>
              <a:buAutoNum type="arabicPeriod"/>
            </a:pPr>
            <a:r>
              <a:rPr lang="ru-RU" sz="14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Положение о суммированном учете  рабочего времени для социальных работников, оказывающих социальные услуги в рамках реализации пилотного проекта по созданию системы долговременного ухода за гражданами пожилого возраста и инвалидами</a:t>
            </a:r>
          </a:p>
          <a:p>
            <a:pPr marL="348695" indent="-348695" algn="just">
              <a:lnSpc>
                <a:spcPct val="115000"/>
              </a:lnSpc>
              <a:spcAft>
                <a:spcPts val="1017"/>
              </a:spcAft>
              <a:buAutoNum type="arabicPeriod"/>
            </a:pPr>
            <a:r>
              <a:rPr lang="ru-RU" sz="14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Приказ № 26-од от 26.02.2021г. «Об утверждении тарифов на социальные услуги, в рамках пилотного проекта по созданию системы долговременного ухода за гражданами пожилого возраста и инвалидами»</a:t>
            </a:r>
          </a:p>
          <a:p>
            <a:pPr marL="348695" indent="-348695" algn="just">
              <a:lnSpc>
                <a:spcPct val="115000"/>
              </a:lnSpc>
              <a:spcAft>
                <a:spcPts val="1017"/>
              </a:spcAft>
              <a:buAutoNum type="arabicPeriod"/>
            </a:pPr>
            <a:r>
              <a:rPr lang="ru-RU" sz="14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Приказ № 28-од от 01.03.2021г. «Об организации контроля в рамках реализации пилотного проекта по созданию системы долговременного ухода за гражданами пожилого возраста и инвалидами»</a:t>
            </a:r>
          </a:p>
          <a:p>
            <a:pPr marL="348695" indent="-348695" algn="just">
              <a:lnSpc>
                <a:spcPct val="115000"/>
              </a:lnSpc>
              <a:spcAft>
                <a:spcPts val="1017"/>
              </a:spcAft>
              <a:buAutoNum type="arabicPeriod"/>
            </a:pPr>
            <a:r>
              <a:rPr lang="ru-RU" sz="14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Приказ № 174-од от 30.12 2021г. «Об утверждении Порядка установления стимулирующей выплаты в рамках реализации пилотного проекта по созданию системы долговременного ухода за гражданами пожилого возраста и инвалидами»</a:t>
            </a:r>
          </a:p>
          <a:p>
            <a:pPr marL="348695" indent="-348695" algn="just">
              <a:lnSpc>
                <a:spcPct val="115000"/>
              </a:lnSpc>
              <a:spcAft>
                <a:spcPts val="1017"/>
              </a:spcAft>
              <a:buAutoNum type="arabicPeriod"/>
            </a:pPr>
            <a:r>
              <a:rPr lang="ru-RU" sz="14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Приказ № 60-од от 25.04.2022г. «Об организации контроля качества предоставления  социальных услуг в рамках реализации пилотного проекта по созданию системы долговременного ухода за гражданами пожилого возраста и инвалидами на территории г. о. Чапаевск»</a:t>
            </a:r>
          </a:p>
          <a:p>
            <a:pPr marL="348695" indent="-348695" algn="just">
              <a:lnSpc>
                <a:spcPct val="115000"/>
              </a:lnSpc>
              <a:spcAft>
                <a:spcPts val="1017"/>
              </a:spcAft>
              <a:buAutoNum type="arabicPeriod"/>
            </a:pPr>
            <a:endParaRPr lang="ru-RU" sz="1400" b="1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2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989" y="1298802"/>
            <a:ext cx="9073008" cy="5509200"/>
          </a:xfrm>
          <a:prstGeom prst="rect">
            <a:avLst/>
          </a:prstGeom>
          <a:solidFill>
            <a:schemeClr val="bg2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Соглашение между министерством социально-демографической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 семейной политики Самарской области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министерством здравоохранения Самарской области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от 26.07.2019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84 «О межведомственном взаимодействии при осуществлении социального обслуживания и социального сопровождения граждан, полностью или частично утративших способность осуществлять самообслуживание, самостоятельно передвигаться, и оказание им медицинской помощи».</a:t>
            </a:r>
          </a:p>
          <a:p>
            <a:pPr algn="ctr">
              <a:defRPr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Соглашение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между министерством социально-демографической и семейной политики Самарской области и министерством здравоохранения Самарской области 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от 01.10.2020 №1 «О сотрудничестве в целях реализации мероприятий, направленных на улучшение качества жизни граждан, признанных нуждающимися в социальном обслуживании».</a:t>
            </a:r>
          </a:p>
          <a:p>
            <a:pPr algn="ctr">
              <a:defRPr/>
            </a:pPr>
            <a:endParaRPr lang="ru-RU" sz="2200" b="1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Users\пк\Pictures\pTmyl8EZyX62B5BW7Ip242URyje6d_86spmcwTfNezYfCNq-YeZlaje0IdFKoJ5Kbqr-lUbwab4J_WOZ62tD3GUp_1y1fLm5aHiPlvdrNTFZrsMhVImuxJ-lk1AD6CPuKhAvYUz6k7cJvHpTdyVQt5mGNSYAIR0FOMxGPI6K-dJ8rGfB4ajlMYiZx9aOt45Oej6svITIXrJ5_h8gXW5XY-03Y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97" y="72023"/>
            <a:ext cx="1080000" cy="1080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пк\Pictures\k26fUKXzU7H3dYbxR5Do4TVWgCNxFmhSMkaYT2EYJL0CMLplZaWlomn3W9D7_XyGt703P9HeU2hqFsjNtJ1fGIvKlCYZfcHouw5ch9ZHDSpNpQj34fHkyAfBfpJGk3OHqaJKfwSWc6sPKhxSl6PQjGfYNzYW0M110rI45hMp4pXyGkCA_Ry7CIp0WMx1FeszJyw36xRdAzXZ6DmerNzjN0sJw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4" y="72023"/>
            <a:ext cx="1080000" cy="1080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22057" y="117901"/>
            <a:ext cx="6768872" cy="10510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2985" tIns="46493" rIns="92985" bIns="46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17"/>
              </a:spcAft>
            </a:pPr>
            <a:r>
              <a:rPr lang="ru-RU" sz="3000" b="1" dirty="0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Calibri"/>
                <a:cs typeface="Times New Roman"/>
              </a:rPr>
              <a:t>Межведомственное </a:t>
            </a:r>
            <a:r>
              <a:rPr lang="ru-RU" sz="3000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Calibri"/>
                <a:cs typeface="Times New Roman"/>
              </a:rPr>
              <a:t>взаимодействие – главное условие создания СДУ</a:t>
            </a:r>
            <a:endParaRPr lang="ru-RU" sz="3000" dirty="0">
              <a:ln w="3175">
                <a:noFill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80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94125" y="229543"/>
            <a:ext cx="6624736" cy="57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2985" tIns="46493" rIns="92985" bIns="46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17"/>
              </a:spcAft>
            </a:pPr>
            <a:r>
              <a:rPr lang="ru-RU" sz="3000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Calibri"/>
                <a:cs typeface="Times New Roman"/>
              </a:rPr>
              <a:t>Задачи</a:t>
            </a:r>
            <a:r>
              <a:rPr lang="ru-RU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3000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Calibri"/>
                <a:cs typeface="Times New Roman"/>
              </a:rPr>
              <a:t>межведомственной комиссии</a:t>
            </a:r>
            <a:endParaRPr lang="ru-RU" sz="3000" dirty="0">
              <a:ln w="3175">
                <a:noFill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01262" y="805545"/>
            <a:ext cx="2318944" cy="4814346"/>
            <a:chOff x="5869280" y="1"/>
            <a:chExt cx="2735566" cy="159729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4" name="Блок-схема: ручное управление 13"/>
            <p:cNvSpPr/>
            <p:nvPr/>
          </p:nvSpPr>
          <p:spPr>
            <a:xfrm rot="16200000">
              <a:off x="6438418" y="-569137"/>
              <a:ext cx="1597290" cy="2735565"/>
            </a:xfrm>
            <a:prstGeom prst="flowChartManualOperation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15" name="Блок-схема: ручное управление 4"/>
            <p:cNvSpPr/>
            <p:nvPr/>
          </p:nvSpPr>
          <p:spPr>
            <a:xfrm rot="21600000">
              <a:off x="5869281" y="319458"/>
              <a:ext cx="2735565" cy="9583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0" tIns="0" rIns="152400" bIns="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44682" y="1730627"/>
            <a:ext cx="23755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Постановка целей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ресурсов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участников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ежведомственного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заимодействия. Содействие в подготовке методической  и документальной базы для реализации планов взаимодействия.</a:t>
            </a:r>
            <a:endParaRPr lang="ru-RU" sz="16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2310066" y="864186"/>
            <a:ext cx="2421727" cy="4731535"/>
            <a:chOff x="5869280" y="1"/>
            <a:chExt cx="2735566" cy="159729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8" name="Блок-схема: ручное управление 17"/>
            <p:cNvSpPr/>
            <p:nvPr/>
          </p:nvSpPr>
          <p:spPr>
            <a:xfrm rot="16200000">
              <a:off x="6438418" y="-569137"/>
              <a:ext cx="1597290" cy="2735565"/>
            </a:xfrm>
            <a:prstGeom prst="flowChartManualOperation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19" name="Блок-схема: ручное управление 4"/>
            <p:cNvSpPr/>
            <p:nvPr/>
          </p:nvSpPr>
          <p:spPr>
            <a:xfrm rot="21600000">
              <a:off x="5869281" y="319458"/>
              <a:ext cx="2735565" cy="9583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0" tIns="0" rIns="152400" bIns="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989841" y="1460229"/>
            <a:ext cx="28146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Разработка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апробация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Порядка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межведомственного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заимодействия с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рименением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инновационных форм  оказания услуг: Школа родственного ухода;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Социальный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профилакторий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дому;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иражирование телемедицинских консультаций.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4502274" y="805547"/>
            <a:ext cx="2410718" cy="4790173"/>
            <a:chOff x="5869280" y="1"/>
            <a:chExt cx="2735566" cy="159729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5" name="Блок-схема: ручное управление 24"/>
            <p:cNvSpPr/>
            <p:nvPr/>
          </p:nvSpPr>
          <p:spPr>
            <a:xfrm rot="16200000">
              <a:off x="6438418" y="-569137"/>
              <a:ext cx="1597290" cy="2735565"/>
            </a:xfrm>
            <a:prstGeom prst="flowChartManualOperation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26" name="Блок-схема: ручное управление 4"/>
            <p:cNvSpPr/>
            <p:nvPr/>
          </p:nvSpPr>
          <p:spPr>
            <a:xfrm rot="21600000">
              <a:off x="5869281" y="319458"/>
              <a:ext cx="2735565" cy="9583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0" tIns="0" rIns="152400" bIns="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4339481" y="1767380"/>
            <a:ext cx="25735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Анализ выполнения целевых показателей организациями - участниками межведомственного взаимодействия.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Корректировка планов взаимодействия.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Анализ результатов взаимодействия –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медико-социальные эффекты.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739227" y="864177"/>
            <a:ext cx="2484000" cy="4731541"/>
            <a:chOff x="5869280" y="1"/>
            <a:chExt cx="2735566" cy="159729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2" name="Блок-схема: ручное управление 21"/>
            <p:cNvSpPr/>
            <p:nvPr/>
          </p:nvSpPr>
          <p:spPr>
            <a:xfrm rot="16200000">
              <a:off x="6438418" y="-569137"/>
              <a:ext cx="1597290" cy="2735565"/>
            </a:xfrm>
            <a:prstGeom prst="flowChartManualOperation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23" name="Блок-схема: ручное управление 4"/>
            <p:cNvSpPr/>
            <p:nvPr/>
          </p:nvSpPr>
          <p:spPr>
            <a:xfrm rot="21600000">
              <a:off x="5869281" y="319458"/>
              <a:ext cx="2735565" cy="9583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0" tIns="0" rIns="152400" bIns="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6739228" y="1810482"/>
            <a:ext cx="24779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Мониторинг контроля качества оказываемых участниками межведомственного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взаимодействия услуг.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Контроль достижения динамического баланса между потребностями нуждающихся и возможностями поставщиков услуг. 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 rot="16200000">
            <a:off x="4140000" y="1612893"/>
            <a:ext cx="1080000" cy="9360000"/>
            <a:chOff x="5869280" y="1"/>
            <a:chExt cx="2735566" cy="159729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0" name="Блок-схема: ручное управление 29"/>
            <p:cNvSpPr/>
            <p:nvPr/>
          </p:nvSpPr>
          <p:spPr>
            <a:xfrm rot="16200000">
              <a:off x="6438418" y="-569137"/>
              <a:ext cx="1597290" cy="2735565"/>
            </a:xfrm>
            <a:prstGeom prst="flowChartManualOperation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31" name="Блок-схема: ручное управление 4"/>
            <p:cNvSpPr/>
            <p:nvPr/>
          </p:nvSpPr>
          <p:spPr>
            <a:xfrm rot="21600000">
              <a:off x="5869281" y="319458"/>
              <a:ext cx="2735565" cy="9583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0" tIns="0" rIns="152400" bIns="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571155" y="5777485"/>
            <a:ext cx="8430070" cy="111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информационного сопровождения реализации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илотного проекта.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Формирование толерантного отношения общества к возрастным,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ментальным и физическим ограничениям.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узел 1"/>
          <p:cNvSpPr/>
          <p:nvPr/>
        </p:nvSpPr>
        <p:spPr>
          <a:xfrm>
            <a:off x="274408" y="119200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Блок-схема: узел 32"/>
          <p:cNvSpPr/>
          <p:nvPr/>
        </p:nvSpPr>
        <p:spPr>
          <a:xfrm>
            <a:off x="6912992" y="119200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4675960" y="119797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Блок-схема: узел 34"/>
          <p:cNvSpPr/>
          <p:nvPr/>
        </p:nvSpPr>
        <p:spPr>
          <a:xfrm>
            <a:off x="2420206" y="119797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Блок-схема: узел 35"/>
          <p:cNvSpPr/>
          <p:nvPr/>
        </p:nvSpPr>
        <p:spPr>
          <a:xfrm>
            <a:off x="1032133" y="629289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43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394684" y="2488278"/>
            <a:ext cx="2623618" cy="26607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2985" tIns="46493" rIns="92985" bIns="46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17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Автономная некоммерческая организация             «Центр социального обслуживания населения Юго-Западного округа»</a:t>
            </a:r>
            <a:endParaRPr lang="ru-RU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230" y="1177840"/>
            <a:ext cx="2422464" cy="2563851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2985" tIns="46493" rIns="92985" bIns="46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17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ГБУЗ СО «Чапаевская центральная городская больница»</a:t>
            </a:r>
            <a:endParaRPr lang="ru-RU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29923" y="1049453"/>
            <a:ext cx="3101643" cy="1255035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2985" tIns="46493" rIns="92985" bIns="46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17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ГБУЗ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«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Самарская областная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клиническая гериатрическая больница»</a:t>
            </a:r>
            <a:endParaRPr lang="ru-RU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99815" y="1177841"/>
            <a:ext cx="2432783" cy="256385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2985" tIns="46493" rIns="92985" bIns="46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17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ГБУЗ СО «Чапаевский межмуниципальный центр общественного здоровья и медицинской профилактики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99815" y="4054403"/>
            <a:ext cx="2432783" cy="2555502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2985" tIns="46493" rIns="92985" bIns="46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17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Городская общественная организация ветеранов и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инвалидов, «серебряные» волонтёры</a:t>
            </a:r>
            <a:endParaRPr lang="ru-RU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69595" y="5324043"/>
            <a:ext cx="2851429" cy="1255035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2985" tIns="46493" rIns="92985" bIns="46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17"/>
              </a:spcAft>
            </a:pPr>
            <a:r>
              <a:rPr lang="ru-RU" sz="1100" dirty="0">
                <a:latin typeface="Calibri"/>
                <a:ea typeface="Calibri"/>
                <a:cs typeface="Times New Roman"/>
              </a:rPr>
              <a:t>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ГБПОУ СО «Чапаевский губернский  колледж                          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             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им. О.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Колычева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»  </a:t>
            </a:r>
            <a:endParaRPr lang="ru-RU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3386" y="4023480"/>
            <a:ext cx="2417307" cy="257891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2985" tIns="46493" rIns="92985" bIns="46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17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ГКУ СО «Комплексный центр социального обслуживания населения Юго-Западного округа» </a:t>
            </a:r>
            <a:endParaRPr lang="ru-RU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Двойная стрелка влево/вверх 12"/>
          <p:cNvSpPr/>
          <p:nvPr/>
        </p:nvSpPr>
        <p:spPr>
          <a:xfrm rot="18737454">
            <a:off x="2601060" y="3280970"/>
            <a:ext cx="888441" cy="921442"/>
          </a:xfrm>
          <a:prstGeom prst="leftUpArrow">
            <a:avLst>
              <a:gd name="adj1" fmla="val 28489"/>
              <a:gd name="adj2" fmla="val 31868"/>
              <a:gd name="adj3" fmla="val 25239"/>
            </a:avLst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2985" tIns="46493" rIns="92985" bIns="46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Двойная стрелка влево/вверх 13"/>
          <p:cNvSpPr/>
          <p:nvPr/>
        </p:nvSpPr>
        <p:spPr>
          <a:xfrm rot="8273392">
            <a:off x="5884458" y="3357040"/>
            <a:ext cx="910001" cy="848807"/>
          </a:xfrm>
          <a:prstGeom prst="leftUpArrow">
            <a:avLst>
              <a:gd name="adj1" fmla="val 25000"/>
              <a:gd name="adj2" fmla="val 34175"/>
              <a:gd name="adj3" fmla="val 25000"/>
            </a:avLst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2985" tIns="46493" rIns="92985" bIns="46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Двойная стрелка вверх/вниз 14"/>
          <p:cNvSpPr/>
          <p:nvPr/>
        </p:nvSpPr>
        <p:spPr>
          <a:xfrm rot="7995884">
            <a:off x="2822192" y="4580957"/>
            <a:ext cx="488318" cy="761371"/>
          </a:xfrm>
          <a:prstGeom prst="upDownArrow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2985" tIns="46493" rIns="92985" bIns="46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Двойная стрелка вверх/вниз 15"/>
          <p:cNvSpPr/>
          <p:nvPr/>
        </p:nvSpPr>
        <p:spPr>
          <a:xfrm rot="18781113">
            <a:off x="6054870" y="2286234"/>
            <a:ext cx="488318" cy="711760"/>
          </a:xfrm>
          <a:prstGeom prst="upDownArrow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2985" tIns="46493" rIns="92985" bIns="46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Двойная стрелка вверх/вниз 16"/>
          <p:cNvSpPr/>
          <p:nvPr/>
        </p:nvSpPr>
        <p:spPr>
          <a:xfrm rot="3159822">
            <a:off x="2890662" y="2298157"/>
            <a:ext cx="488318" cy="744685"/>
          </a:xfrm>
          <a:prstGeom prst="upDownArrow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2985" tIns="46493" rIns="92985" bIns="46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" name="Двойная стрелка вверх/вниз 17"/>
          <p:cNvSpPr/>
          <p:nvPr/>
        </p:nvSpPr>
        <p:spPr>
          <a:xfrm>
            <a:off x="4432728" y="4982126"/>
            <a:ext cx="496029" cy="522261"/>
          </a:xfrm>
          <a:prstGeom prst="upDownArrow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2985" tIns="46493" rIns="92985" bIns="46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Двойная стрелка вверх/вниз 18"/>
          <p:cNvSpPr/>
          <p:nvPr/>
        </p:nvSpPr>
        <p:spPr>
          <a:xfrm>
            <a:off x="4458480" y="2257430"/>
            <a:ext cx="470278" cy="413069"/>
          </a:xfrm>
          <a:prstGeom prst="upDownArrow">
            <a:avLst>
              <a:gd name="adj1" fmla="val 43643"/>
              <a:gd name="adj2" fmla="val 46822"/>
            </a:avLst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2985" tIns="46493" rIns="92985" bIns="46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" name="Двойная стрелка вверх/вниз 19"/>
          <p:cNvSpPr/>
          <p:nvPr/>
        </p:nvSpPr>
        <p:spPr>
          <a:xfrm rot="2854818">
            <a:off x="6054869" y="4595765"/>
            <a:ext cx="488318" cy="772725"/>
          </a:xfrm>
          <a:prstGeom prst="upDownArrow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2985" tIns="46493" rIns="92985" bIns="46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68230" y="56598"/>
            <a:ext cx="8864368" cy="90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2985" tIns="46493" rIns="92985" bIns="46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17"/>
              </a:spcAf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Calibri"/>
                <a:cs typeface="Times New Roman"/>
              </a:rPr>
              <a:t>Межведомственное </a:t>
            </a:r>
            <a:r>
              <a:rPr lang="ru-RU" sz="2800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Calibri"/>
                <a:cs typeface="Times New Roman"/>
              </a:rPr>
              <a:t>взаимодействие на территории    г. о. Чапаевск</a:t>
            </a:r>
            <a:endParaRPr lang="ru-RU" sz="2800" dirty="0">
              <a:ln w="3175">
                <a:noFill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15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дпись 2"/>
          <p:cNvSpPr txBox="1">
            <a:spLocks noChangeArrowheads="1"/>
          </p:cNvSpPr>
          <p:nvPr/>
        </p:nvSpPr>
        <p:spPr bwMode="auto">
          <a:xfrm>
            <a:off x="139398" y="207529"/>
            <a:ext cx="9036000" cy="18082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vert="horz" wrap="square" lIns="92985" tIns="46493" rIns="92985" bIns="46493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17"/>
              </a:spcAft>
            </a:pPr>
            <a:r>
              <a:rPr lang="ru-RU" sz="2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  <a:cs typeface="Times New Roman"/>
              </a:rPr>
              <a:t>В рамках межведомственного </a:t>
            </a:r>
            <a:r>
              <a:rPr lang="ru-RU" sz="24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  <a:cs typeface="Times New Roman"/>
              </a:rPr>
              <a:t> взаимодействия </a:t>
            </a:r>
            <a:r>
              <a:rPr lang="ru-RU" sz="2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  <a:cs typeface="Times New Roman"/>
              </a:rPr>
              <a:t>участников системы долговременного ухода за гражданами пожилого возраста и инвалидами, нуждающимися в уходе, </a:t>
            </a:r>
            <a:r>
              <a:rPr lang="ru-RU" sz="24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  <a:cs typeface="Times New Roman"/>
              </a:rPr>
              <a:t>           происходит  обмен  информацией</a:t>
            </a:r>
            <a:endParaRPr lang="ru-RU" sz="24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17"/>
              </a:spcAft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398" y="2879923"/>
            <a:ext cx="9180000" cy="4031873"/>
          </a:xfrm>
          <a:prstGeom prst="rect">
            <a:avLst/>
          </a:prstGeom>
          <a:solidFill>
            <a:schemeClr val="bg2"/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Постановлением  Правительства Самарской области от 03.08.2021 №539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утвержден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«Регламент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межведомственного взаимодействия между участниками системы долговременного ухода за гражданами пожилого возраста и инвалидами, нуждающимися в постороннем уходе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Постановлением Правительства Самарской области от 14.12.2021 №993 «О внесении изменений в Постановление Правительства Самарской области от 03.08.2021 №539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несены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изменения и дополнения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Согласие на обработку и передачу персональных данных» и в «Медицинские рекомендации по уходу за гражданином пожилого возраста и инвалидом, нуждающимся в постороннем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уходе».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2" y="2291291"/>
            <a:ext cx="8575168" cy="43088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 целях защиты персональных данных обслуживаемых граждан:</a:t>
            </a:r>
            <a:endParaRPr lang="ru-RU" sz="2200" b="1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пк\Documents\АНО\СДУ\2022 год Пилот\Фото\20220611_103009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5" t="22234" r="6519" b="36861"/>
          <a:stretch/>
        </p:blipFill>
        <p:spPr bwMode="auto">
          <a:xfrm>
            <a:off x="6440706" y="161305"/>
            <a:ext cx="2810014" cy="1698707"/>
          </a:xfrm>
          <a:prstGeom prst="rect">
            <a:avLst/>
          </a:prstGeom>
          <a:noFill/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6" name="Picture 8" descr="C:\Users\пк\Documents\АНО\СДУ\2022 год Пилот\Фото\4 (1)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t="22230" r="2311" b="13070"/>
          <a:stretch/>
        </p:blipFill>
        <p:spPr bwMode="auto">
          <a:xfrm>
            <a:off x="2688351" y="4608115"/>
            <a:ext cx="3812047" cy="217069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пк\Documents\АНО\СДУ\2022 год Пилот\Фото\2 (4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4" t="28088" b="10364"/>
          <a:stretch/>
        </p:blipFill>
        <p:spPr bwMode="auto">
          <a:xfrm>
            <a:off x="6440705" y="1860012"/>
            <a:ext cx="2810014" cy="261424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пк\Documents\АНО\СДУ\2022 год Пилот\Фото\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4" b="29710"/>
          <a:stretch/>
        </p:blipFill>
        <p:spPr bwMode="auto">
          <a:xfrm>
            <a:off x="144240" y="4289780"/>
            <a:ext cx="2520132" cy="248903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пк\Documents\АНО\СДУ\2022 год Пилот\Фото\3 (2)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9" b="8937"/>
          <a:stretch/>
        </p:blipFill>
        <p:spPr bwMode="auto">
          <a:xfrm>
            <a:off x="6440706" y="4474260"/>
            <a:ext cx="2810013" cy="230455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144240" y="143618"/>
            <a:ext cx="6296465" cy="4464497"/>
          </a:xfrm>
          <a:prstGeom prst="rect">
            <a:avLst/>
          </a:prstGeom>
          <a:solidFill>
            <a:schemeClr val="bg2"/>
          </a:solidFill>
          <a:ln w="381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vert="horz" wrap="square" lIns="92985" tIns="46493" rIns="92985" bIns="46493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17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Межведомственное взаимодействие гериатрических, медицинских и социальных служб — важное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условие стабильной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, непрерывной работы по оказанию необходимой помощи пожилым и престарелым людям.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17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Врач-гериатр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наблюдает пациента, передаёт рекомендации по организации жизни пациента службе, осуществляющей уход.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                                                            В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июне - июле 2022 года  гериатром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Самарской клинической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гериатрической 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больницы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проведена  КГО (комплексная гериатрическая оценка)           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41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 получателя социальных услуг </a:t>
            </a:r>
            <a:endParaRPr lang="ru-RU" b="1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17"/>
              </a:spcAft>
            </a:pP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80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81" y="988447"/>
            <a:ext cx="9313106" cy="364871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2985" tIns="46493" rIns="92985" bIns="46493">
            <a:spAutoFit/>
          </a:bodyPr>
          <a:lstStyle/>
          <a:p>
            <a:pPr marL="348695" indent="-348695">
              <a:spcBef>
                <a:spcPts val="0"/>
              </a:spcBef>
              <a:buFont typeface="Wingdings" pitchFamily="2" charset="2"/>
              <a:buChar char="v"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за 2021 год передана информация об ухудшении состояния здоровья    </a:t>
            </a:r>
            <a:r>
              <a:rPr lang="ru-RU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53-х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получателей социальных услуг;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marL="290579" indent="-290579">
              <a:spcBef>
                <a:spcPts val="0"/>
              </a:spcBef>
              <a:buFont typeface="Wingdings" pitchFamily="2" charset="2"/>
              <a:buChar char="v"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за 6  месяцев 2022 года  передана информация об ухудшении состояния здоровья  </a:t>
            </a:r>
            <a:r>
              <a:rPr lang="ru-RU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32-ух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получателей социальных услуг;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marL="290579" indent="-290579">
              <a:spcBef>
                <a:spcPts val="0"/>
              </a:spcBef>
              <a:buFont typeface="Wingdings" pitchFamily="2" charset="2"/>
              <a:buChar char="v"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в мае 2022 года,  началась диспансеризация </a:t>
            </a:r>
            <a:r>
              <a:rPr lang="ru-RU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369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получателей социальных услуг, с последующей выдачей заключений и рекомендаций по уходу, позволяющей разрабатывать индивидуальные планы ухода более качественно; 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marL="290579" indent="-290579">
              <a:spcBef>
                <a:spcPts val="0"/>
              </a:spcBef>
              <a:buFont typeface="Wingdings" pitchFamily="2" charset="2"/>
              <a:buChar char="v"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в июне 2022 года  специалистами  Чапаевской центральной городской больницы проведена диспансеризация 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239-и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получателей социальных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услуг, даны рекомендации по уходу социальным работникам. 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021" y="190125"/>
            <a:ext cx="8804943" cy="641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2985" tIns="46493" rIns="92985" bIns="46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8695" indent="-348695" algn="ctr">
              <a:buAutoNum type="arabicPeriod"/>
            </a:pPr>
            <a:r>
              <a:rPr lang="ru-RU" sz="31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ГБУЗ СО «Чапаевская ЦГБ»:</a:t>
            </a:r>
          </a:p>
        </p:txBody>
      </p:sp>
      <p:pic>
        <p:nvPicPr>
          <p:cNvPr id="4098" name="Picture 2" descr="C:\Users\пк\Documents\АНО\3 (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7" b="9389"/>
          <a:stretch/>
        </p:blipFill>
        <p:spPr bwMode="auto">
          <a:xfrm>
            <a:off x="48381" y="4834913"/>
            <a:ext cx="2311458" cy="196858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к\Documents\АНО\СДУ\2022 год Пилот\Фото\3 (4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4" b="21784"/>
          <a:stretch/>
        </p:blipFill>
        <p:spPr bwMode="auto">
          <a:xfrm>
            <a:off x="2322230" y="4834913"/>
            <a:ext cx="2661338" cy="196858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к\Documents\АНО\СДУ\2022 год Пилот\Фото\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015" b="23373"/>
          <a:stretch/>
        </p:blipFill>
        <p:spPr bwMode="auto">
          <a:xfrm>
            <a:off x="7547679" y="4834913"/>
            <a:ext cx="1813809" cy="196858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к\Documents\АНО\СДУ\2022 год Пилот\Фото\IMG-e2c856f7d128733b424ece1bff58e9cb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742" y="4834913"/>
            <a:ext cx="2603921" cy="196858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00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rt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7684</TotalTime>
  <Words>2318</Words>
  <Application>Microsoft Office PowerPoint</Application>
  <PresentationFormat>Произвольный</PresentationFormat>
  <Paragraphs>292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Heart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DOBRO.RU</dc:title>
  <dc:creator>Home</dc:creator>
  <cp:lastModifiedBy>пк</cp:lastModifiedBy>
  <cp:revision>448</cp:revision>
  <cp:lastPrinted>2022-07-18T04:21:44Z</cp:lastPrinted>
  <dcterms:created xsi:type="dcterms:W3CDTF">2013-03-14T17:44:11Z</dcterms:created>
  <dcterms:modified xsi:type="dcterms:W3CDTF">2022-07-27T11:03:36Z</dcterms:modified>
</cp:coreProperties>
</file>